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4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5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6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7.xml" ContentType="application/vnd.openxmlformats-officedocument.theme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8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924" r:id="rId2"/>
    <p:sldMasterId id="2147483962" r:id="rId3"/>
    <p:sldMasterId id="2147483997" r:id="rId4"/>
    <p:sldMasterId id="2147484038" r:id="rId5"/>
    <p:sldMasterId id="2147484083" r:id="rId6"/>
    <p:sldMasterId id="2147484117" r:id="rId7"/>
    <p:sldMasterId id="2147484123" r:id="rId8"/>
    <p:sldMasterId id="2147484131" r:id="rId9"/>
  </p:sldMasterIdLst>
  <p:notesMasterIdLst>
    <p:notesMasterId r:id="rId20"/>
  </p:notesMasterIdLst>
  <p:handoutMasterIdLst>
    <p:handoutMasterId r:id="rId21"/>
  </p:handoutMasterIdLst>
  <p:sldIdLst>
    <p:sldId id="2142533459" r:id="rId10"/>
    <p:sldId id="2142533378" r:id="rId11"/>
    <p:sldId id="2142532516" r:id="rId12"/>
    <p:sldId id="2142532507" r:id="rId13"/>
    <p:sldId id="2142532138" r:id="rId14"/>
    <p:sldId id="2142532127" r:id="rId15"/>
    <p:sldId id="2142533457" r:id="rId16"/>
    <p:sldId id="2142532515" r:id="rId17"/>
    <p:sldId id="2142533399" r:id="rId18"/>
    <p:sldId id="2142533458" r:id="rId19"/>
  </p:sldIdLst>
  <p:sldSz cx="9144000" cy="5143500" type="screen16x9"/>
  <p:notesSz cx="7315200" cy="96012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94FF"/>
    <a:srgbClr val="CCE0FF"/>
    <a:srgbClr val="1965FF"/>
    <a:srgbClr val="00B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 autoAdjust="0"/>
    <p:restoredTop sz="92653" autoAdjust="0"/>
  </p:normalViewPr>
  <p:slideViewPr>
    <p:cSldViewPr snapToGrid="0" snapToObjects="1">
      <p:cViewPr varScale="1">
        <p:scale>
          <a:sx n="158" d="100"/>
          <a:sy n="158" d="100"/>
        </p:scale>
        <p:origin x="784" y="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240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34087" y="9140342"/>
            <a:ext cx="360883" cy="24003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300"/>
            </a:lvl1pPr>
          </a:lstStyle>
          <a:p>
            <a:pPr algn="l"/>
            <a:fld id="{614B4878-71CB-8F40-B9DD-F26F1F6CA014}" type="slidenum">
              <a:rPr lang="en-US" sz="60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72998" y="9140342"/>
            <a:ext cx="3901440" cy="24003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3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0088" y="239713"/>
            <a:ext cx="3375025" cy="189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34087" y="2360295"/>
            <a:ext cx="6847027" cy="64674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49142" marR="0" lvl="4" indent="-181240" algn="l" defTabSz="966612" rtl="0" eaLnBrk="1" fontAlgn="base" latinLnBrk="0" hangingPunct="1">
              <a:lnSpc>
                <a:spcPct val="100000"/>
              </a:lnSpc>
              <a:spcBef>
                <a:spcPts val="634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34087" y="9140342"/>
            <a:ext cx="360883" cy="24003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 </a:t>
            </a:r>
            <a:r>
              <a:rPr lang="en-US" sz="9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multicloud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 z/OS into a hybrid multi-cloud architecture powered by market leading development and management solutions</a:t>
            </a:r>
          </a:p>
          <a:p>
            <a:pPr rtl="0" eaLnBrk="1" fontAlgn="ctr" latinLnBrk="0" hangingPunct="1"/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Self-service provisioning 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Empower development squads to self provision z/OS runtimes and databases that support their applications and data</a:t>
            </a:r>
          </a:p>
          <a:p>
            <a:pPr rtl="0" eaLnBrk="1" fontAlgn="ctr" latinLnBrk="0" hangingPunct="1"/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 DevOps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 solutions with confidence through a fully integrated enterprise CI/CD pipeline embracing open source </a:t>
            </a:r>
          </a:p>
          <a:p>
            <a:pPr rtl="0" eaLnBrk="1" fontAlgn="ctr" latinLnBrk="0" hangingPunct="1"/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Shift-left operations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 on intelligent, operational feedback available from development to production based on variations in </a:t>
            </a:r>
            <a:b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behavior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513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2B30B-D0A9-C042-9765-30812AEC24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3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2BA4E-BA25-7341-95F7-8314615637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02B30B-D0A9-C042-9765-30812AEC24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89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5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E46A80-4F4D-41C4-80B8-7BDC77E306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8" y="-6724"/>
            <a:ext cx="9134272" cy="51435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409" y="4671187"/>
            <a:ext cx="608991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639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Blu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266AB-4091-47B8-824D-004215399A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8297"/>
            <a:ext cx="9134272" cy="51435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6409" y="4671187"/>
            <a:ext cx="608991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780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a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6DBAC-710F-4791-9374-B8513478EF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365" y="0"/>
            <a:ext cx="9130258" cy="5143500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617" y="4671187"/>
            <a:ext cx="618783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621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a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B3AB13-AA31-4A77-A689-96544CEE5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0258" cy="5143500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617" y="4671187"/>
            <a:ext cx="618783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231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ay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A2C83-96BA-4AA4-8F10-D38AB4970A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0258" cy="51435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6617" y="4671187"/>
            <a:ext cx="618783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98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295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8017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127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416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499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8059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757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289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6991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925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6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3317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809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4982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17054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640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420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029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864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3528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6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728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70063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0894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04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84278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8443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727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7302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8000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948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3833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41189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110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1AFAC8-261C-4351-840D-5FF3D2EC7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1E45A1B-1D11-4F47-9731-1CFFCB190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364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2268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4312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530AD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775501"/>
          </a:xfrm>
        </p:spPr>
        <p:txBody>
          <a:bodyPr/>
          <a:lstStyle>
            <a:lvl1pPr>
              <a:defRPr b="0" i="0">
                <a:latin typeface="IBM Plex Sans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027730E-6512-1C4C-B3D7-1957A8389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8587" y="4794522"/>
            <a:ext cx="3113889" cy="166687"/>
          </a:xfrm>
          <a:prstGeom prst="rect">
            <a:avLst/>
          </a:prstGeom>
        </p:spPr>
        <p:txBody>
          <a:bodyPr/>
          <a:lstStyle>
            <a:lvl1pPr>
              <a:defRPr sz="600" b="0" i="0">
                <a:solidFill>
                  <a:schemeClr val="tx1"/>
                </a:solidFill>
                <a:latin typeface="IBM Plex Sans" panose="020B0503050000000000" pitchFamily="34" charset="77"/>
              </a:defRPr>
            </a:lvl1pPr>
          </a:lstStyle>
          <a:p>
            <a:r>
              <a:rPr lang="en-US"/>
              <a:t>InnerCircle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53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1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4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399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241301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7410748" y="4604933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9" y="1621627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955749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1" y="201170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348720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8894" algn="dec"/>
              </a:tabLst>
              <a:defRPr/>
            </a:lvl1pPr>
            <a:lvl2pPr marL="172983" indent="-172983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8894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051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457051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457051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457051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457051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795111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10315"/>
            <a:ext cx="4114800" cy="1003807"/>
          </a:xfrm>
        </p:spPr>
        <p:txBody>
          <a:bodyPr/>
          <a:lstStyle>
            <a:lvl1pPr>
              <a:defRPr sz="159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597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121569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10315"/>
            <a:ext cx="4114800" cy="1003807"/>
          </a:xfrm>
        </p:spPr>
        <p:txBody>
          <a:bodyPr/>
          <a:lstStyle>
            <a:lvl1pPr>
              <a:defRPr sz="159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597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1" y="0"/>
            <a:ext cx="4572001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441530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597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4214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9"/>
            <a:ext cx="5187462" cy="4520805"/>
          </a:xfrm>
        </p:spPr>
        <p:txBody>
          <a:bodyPr/>
          <a:lstStyle>
            <a:lvl1pPr marL="117436" indent="-117436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8155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411482"/>
            <a:ext cx="4114800" cy="4328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1" y="200566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7267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9"/>
            <a:ext cx="4114800" cy="9593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1" y="1124715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399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5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399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40088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1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599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1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1" y="1093472"/>
            <a:ext cx="4114800" cy="3589655"/>
          </a:xfrm>
        </p:spPr>
        <p:txBody>
          <a:bodyPr/>
          <a:lstStyle>
            <a:lvl1pPr>
              <a:defRPr sz="1599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5794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9"/>
            <a:ext cx="4114800" cy="50215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1" y="995521"/>
            <a:ext cx="4114800" cy="368760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0"/>
            <a:ext cx="4114800" cy="3566478"/>
          </a:xfrm>
        </p:spPr>
        <p:txBody>
          <a:bodyPr/>
          <a:lstStyle>
            <a:lvl1pPr>
              <a:defRPr sz="1399"/>
            </a:lvl1pPr>
            <a:lvl2pPr>
              <a:defRPr sz="1399"/>
            </a:lvl2pPr>
            <a:lvl3pPr>
              <a:defRPr sz="1399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66069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1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1"/>
            <a:ext cx="1828800" cy="3589655"/>
          </a:xfrm>
        </p:spPr>
        <p:txBody>
          <a:bodyPr/>
          <a:lstStyle>
            <a:lvl1pPr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1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1" y="1093471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1" y="1093471"/>
            <a:ext cx="1828800" cy="3589655"/>
          </a:xfrm>
        </p:spPr>
        <p:txBody>
          <a:bodyPr/>
          <a:lstStyle>
            <a:lvl1pPr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1"/>
            <a:ext cx="1828800" cy="3589655"/>
          </a:xfrm>
        </p:spPr>
        <p:txBody>
          <a:bodyPr/>
          <a:lstStyle>
            <a:lvl1pPr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36368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1" y="0"/>
            <a:ext cx="4572001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411480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1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1" y="1097281"/>
            <a:ext cx="4114800" cy="3585845"/>
          </a:xfrm>
        </p:spPr>
        <p:txBody>
          <a:bodyPr/>
          <a:lstStyle>
            <a:lvl1pPr>
              <a:defRPr sz="1599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06423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1" y="0"/>
            <a:ext cx="4572001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4114800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1" y="1097281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1" y="1097281"/>
            <a:ext cx="1828800" cy="3585845"/>
          </a:xfrm>
        </p:spPr>
        <p:txBody>
          <a:bodyPr/>
          <a:lstStyle>
            <a:lvl1pPr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02094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3"/>
            <a:ext cx="1828800" cy="3501445"/>
          </a:xfrm>
        </p:spPr>
        <p:txBody>
          <a:bodyPr/>
          <a:lstStyle>
            <a:lvl1pPr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1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3"/>
            <a:ext cx="1828800" cy="3501445"/>
          </a:xfrm>
        </p:spPr>
        <p:txBody>
          <a:bodyPr/>
          <a:lstStyle>
            <a:lvl1pPr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93463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1" y="0"/>
            <a:ext cx="4572001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033272"/>
            <a:ext cx="4114800" cy="35661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1" y="201170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069584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1" y="0"/>
            <a:ext cx="4572001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9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231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9"/>
            <a:ext cx="4114800" cy="4402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450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411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70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1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1" y="182883"/>
            <a:ext cx="4114800" cy="300037"/>
          </a:xfrm>
        </p:spPr>
        <p:txBody>
          <a:bodyPr/>
          <a:lstStyle>
            <a:lvl1pPr>
              <a:defRPr sz="1599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1" y="1097281"/>
            <a:ext cx="4114800" cy="3488731"/>
          </a:xfrm>
        </p:spPr>
        <p:txBody>
          <a:bodyPr/>
          <a:lstStyle>
            <a:lvl1pPr>
              <a:defRPr sz="1599"/>
            </a:lvl1pPr>
            <a:lvl2pPr>
              <a:defRPr sz="1399"/>
            </a:lvl2pPr>
            <a:lvl3pPr>
              <a:defRPr sz="1399"/>
            </a:lvl3pPr>
            <a:lvl4pPr>
              <a:defRPr sz="1399"/>
            </a:lvl4pPr>
            <a:lvl5pPr>
              <a:defRPr sz="139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449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1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2571752"/>
            <a:ext cx="4572001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091675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79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669064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39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13759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61303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599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399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19569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70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097283"/>
            <a:ext cx="1828800" cy="3501445"/>
          </a:xfrm>
        </p:spPr>
        <p:txBody>
          <a:bodyPr/>
          <a:lstStyle>
            <a:lvl1pPr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497704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70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1" y="1116489"/>
            <a:ext cx="1828800" cy="3454400"/>
          </a:xfrm>
        </p:spPr>
        <p:txBody>
          <a:bodyPr/>
          <a:lstStyle>
            <a:lvl1pPr>
              <a:defRPr sz="1399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1" y="666752"/>
            <a:ext cx="6400801" cy="38242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834412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70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1" y="1116489"/>
            <a:ext cx="1828800" cy="3454400"/>
          </a:xfrm>
        </p:spPr>
        <p:txBody>
          <a:bodyPr/>
          <a:lstStyle>
            <a:lvl1pPr>
              <a:defRPr sz="1399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79865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70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1" y="1097280"/>
            <a:ext cx="1828800" cy="3502152"/>
          </a:xfrm>
        </p:spPr>
        <p:txBody>
          <a:bodyPr/>
          <a:lstStyle>
            <a:lvl1pPr>
              <a:defRPr sz="1599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1" y="1124712"/>
            <a:ext cx="1828800" cy="3456432"/>
          </a:xfrm>
        </p:spPr>
        <p:txBody>
          <a:bodyPr/>
          <a:lstStyle>
            <a:lvl1pPr>
              <a:defRPr sz="1399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1" y="0"/>
            <a:ext cx="4572001" cy="5143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7997356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70"/>
            <a:ext cx="4114800" cy="8950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1" y="1097280"/>
            <a:ext cx="1828800" cy="3502152"/>
          </a:xfrm>
        </p:spPr>
        <p:txBody>
          <a:bodyPr/>
          <a:lstStyle>
            <a:lvl1pPr>
              <a:defRPr sz="1599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1" y="1116013"/>
            <a:ext cx="1828800" cy="3456432"/>
          </a:xfrm>
        </p:spPr>
        <p:txBody>
          <a:bodyPr/>
          <a:lstStyle>
            <a:lvl1pPr>
              <a:defRPr sz="1399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4" y="1051560"/>
            <a:ext cx="4215008" cy="3456432"/>
          </a:xfrm>
        </p:spPr>
        <p:txBody>
          <a:bodyPr/>
          <a:lstStyle>
            <a:lvl1pPr marL="117436" indent="-117436">
              <a:tabLst/>
              <a:defRPr sz="2399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887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92025"/>
            <a:ext cx="1828800" cy="4408995"/>
          </a:xfrm>
        </p:spPr>
        <p:txBody>
          <a:bodyPr/>
          <a:lstStyle>
            <a:lvl1pPr>
              <a:defRPr sz="1599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1" y="225428"/>
            <a:ext cx="6400801" cy="4597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4210535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1554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46812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01168"/>
            <a:ext cx="4114800" cy="8557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1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8894" algn="dec"/>
              </a:tabLst>
              <a:defRPr sz="1100"/>
            </a:lvl1pPr>
            <a:lvl2pPr marL="172983" indent="-172983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053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13827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4" y="2186152"/>
            <a:ext cx="1292094" cy="5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4859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8601" y="196048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799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96584864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17019">
              <a:lnSpc>
                <a:spcPct val="90000"/>
              </a:lnSpc>
              <a:spcBef>
                <a:spcPts val="540"/>
              </a:spcBef>
              <a:buClr>
                <a:srgbClr val="1D3649"/>
              </a:buClr>
            </a:pPr>
            <a:r>
              <a:rPr lang="en-US">
                <a:solidFill>
                  <a:srgbClr val="FFFFFF"/>
                </a:solidFill>
              </a:rPr>
              <a:t>InnerCircle 2020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1222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1" y="196048"/>
            <a:ext cx="1828800" cy="4491101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2799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69261459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6988657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oter, IBM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9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474176" y="4787902"/>
            <a:ext cx="4114735" cy="166687"/>
          </a:xfrm>
          <a:prstGeom prst="rect">
            <a:avLst/>
          </a:prstGeo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ＭＳ Ｐゴシック" charset="0"/>
              </a:rPr>
              <a:t>InnerCircle 2020 / © 2020 IBM Corporation</a:t>
            </a: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9" name="Slide Number Placeholder"/>
          <p:cNvSpPr txBox="1">
            <a:spLocks/>
          </p:cNvSpPr>
          <p:nvPr userDrawn="1"/>
        </p:nvSpPr>
        <p:spPr>
          <a:xfrm>
            <a:off x="228668" y="4787902"/>
            <a:ext cx="42861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fld id="{AC4158AF-9B49-5A4A-B9D3-0A2C460D23A3}" type="slidenum">
              <a:rPr lang="en-US" sz="600" smtClean="0">
                <a:solidFill>
                  <a:srgbClr val="000000"/>
                </a:solidFill>
              </a:rPr>
              <a:pPr algn="l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223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3870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19" y="228601"/>
            <a:ext cx="8233371" cy="2492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577923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b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b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dirty="0"/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3288"/>
            <a:ext cx="4572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A671B-EDA0-E54B-914B-F1EE90B87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759" y="4721024"/>
            <a:ext cx="521589" cy="2114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D5EEA7-7AE1-AB44-91F2-1780225B06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2967" y="693167"/>
            <a:ext cx="3310633" cy="33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2969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512065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742367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89866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60953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946651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0177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774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999908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282577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25446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12225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64062733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167063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727941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2263925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60994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29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91079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18635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63451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5618173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731818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144755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06117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397956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3066637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981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9124519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36703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53620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23396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3802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IBM Z / GMAC / September 17-18, 2019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3"/>
            <a:ext cx="1292094" cy="526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308703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4728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9F1248A-F851-4AF4-AD3F-39D10D18A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Z Design Council Guidelines for Playbacks / March, 2020 / © 2020 IBM Corporation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E1F358EC-C299-4BF2-8A67-032265B9F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3267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530AD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775501"/>
          </a:xfrm>
        </p:spPr>
        <p:txBody>
          <a:bodyPr/>
          <a:lstStyle>
            <a:lvl1pPr>
              <a:defRPr b="0" i="0">
                <a:latin typeface="IBM Plex Sans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  <a:lvl2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2pPr>
            <a:lvl3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3pPr>
            <a:lvl4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4pPr>
            <a:lvl5pPr>
              <a:buClr>
                <a:schemeClr val="bg1"/>
              </a:buClr>
              <a:defRPr b="0" i="0">
                <a:solidFill>
                  <a:schemeClr val="bg1"/>
                </a:solidFill>
                <a:latin typeface="IBM Plex Sans" panose="020B0503050000000000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027730E-6512-1C4C-B3D7-1957A8389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8587" y="4794522"/>
            <a:ext cx="3113889" cy="166687"/>
          </a:xfrm>
          <a:prstGeom prst="rect">
            <a:avLst/>
          </a:prstGeom>
        </p:spPr>
        <p:txBody>
          <a:bodyPr/>
          <a:lstStyle>
            <a:lvl1pPr>
              <a:defRPr sz="600" b="0" i="0">
                <a:solidFill>
                  <a:schemeClr val="tx1"/>
                </a:solidFill>
                <a:latin typeface="IBM Plex Sans" panose="020B0503050000000000" pitchFamily="34" charset="77"/>
              </a:defRPr>
            </a:lvl1pPr>
          </a:lstStyle>
          <a:p>
            <a:r>
              <a:rPr lang="en-US"/>
              <a:t>InnerCircle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6287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2546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86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Z / GMAC / September 17-18, 2019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1268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Z / GMAC / September 17-18, 2019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64008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3534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Z / GMAC / September 17-18, 2019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183224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37180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203403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6419088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spcBef>
                <a:spcPts val="1100"/>
              </a:spcBef>
              <a:defRPr sz="1000" b="0"/>
            </a:lvl1pPr>
            <a:lvl2pPr>
              <a:spcBef>
                <a:spcPts val="1100"/>
              </a:spcBef>
              <a:defRPr sz="1000" b="0"/>
            </a:lvl2pPr>
            <a:lvl3pPr>
              <a:spcBef>
                <a:spcPts val="1100"/>
              </a:spcBef>
              <a:defRPr sz="1000" b="0"/>
            </a:lvl3pPr>
            <a:lvl4pPr>
              <a:spcBef>
                <a:spcPts val="1100"/>
              </a:spcBef>
              <a:defRPr sz="1000" b="0"/>
            </a:lvl4pPr>
            <a:lvl5pPr>
              <a:spcBef>
                <a:spcPts val="1100"/>
              </a:spcBef>
              <a:defRPr sz="10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spcBef>
                <a:spcPts val="1100"/>
              </a:spcBef>
              <a:defRPr sz="1000" b="0"/>
            </a:lvl1pPr>
            <a:lvl2pPr>
              <a:spcBef>
                <a:spcPts val="1100"/>
              </a:spcBef>
              <a:defRPr sz="1000" b="0"/>
            </a:lvl2pPr>
            <a:lvl3pPr>
              <a:spcBef>
                <a:spcPts val="1100"/>
              </a:spcBef>
              <a:defRPr sz="1000" b="0"/>
            </a:lvl3pPr>
            <a:lvl4pPr>
              <a:spcBef>
                <a:spcPts val="1100"/>
              </a:spcBef>
              <a:defRPr sz="1000" b="0"/>
            </a:lvl4pPr>
            <a:lvl5pPr>
              <a:spcBef>
                <a:spcPts val="1100"/>
              </a:spcBef>
              <a:defRPr sz="10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spcBef>
                <a:spcPts val="1100"/>
              </a:spcBef>
              <a:defRPr sz="1000" b="0"/>
            </a:lvl1pPr>
            <a:lvl2pPr>
              <a:spcBef>
                <a:spcPts val="1100"/>
              </a:spcBef>
              <a:defRPr sz="1000" b="0"/>
            </a:lvl2pPr>
            <a:lvl3pPr>
              <a:spcBef>
                <a:spcPts val="1100"/>
              </a:spcBef>
              <a:defRPr sz="1000" b="0"/>
            </a:lvl3pPr>
            <a:lvl4pPr>
              <a:spcBef>
                <a:spcPts val="1100"/>
              </a:spcBef>
              <a:defRPr sz="1000" b="0"/>
            </a:lvl4pPr>
            <a:lvl5pPr>
              <a:spcBef>
                <a:spcPts val="1100"/>
              </a:spcBef>
              <a:defRPr sz="10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858000" y="0"/>
            <a:ext cx="2286000" cy="5143500"/>
          </a:xfrm>
        </p:spPr>
        <p:txBody>
          <a:bodyPr/>
          <a:lstStyle/>
          <a:p>
            <a:r>
              <a:rPr lang="en-US" dirty="0"/>
              <a:t>Insert pic here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BFF3DB0-B41C-D949-8260-91842CBE1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IBMZ/ IBM Wazi Virtual Test Platform/ May 2020/ © 2020 IBM Corporation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7563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44206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7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7708" y="4694757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8282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9945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54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94679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5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290339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7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97993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4419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8096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1820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78893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4631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599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2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2085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9862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0516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8865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24259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5333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3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3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328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5842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6172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797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22792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6184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683664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33045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071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3748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97725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07" indent="0">
              <a:buNone/>
              <a:defRPr/>
            </a:lvl3pPr>
            <a:lvl4pPr marL="434964" indent="0">
              <a:buNone/>
              <a:defRPr/>
            </a:lvl4pPr>
            <a:lvl5pPr marL="6318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8538774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2891" y="2316753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030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3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5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3371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b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en-US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b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dirty="0"/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3288"/>
            <a:ext cx="4572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A671B-EDA0-E54B-914B-F1EE90B87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759" y="4721024"/>
            <a:ext cx="521589" cy="2114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D5EEA7-7AE1-AB44-91F2-1780225B06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7848" y="656175"/>
            <a:ext cx="3228722" cy="322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1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19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764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401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1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663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408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85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030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169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50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812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18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895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2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577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787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2474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368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2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719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363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278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404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4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951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2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474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105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873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5038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5260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251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79418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430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65.xml"/><Relationship Id="rId39" Type="http://schemas.openxmlformats.org/officeDocument/2006/relationships/slideLayout" Target="../slideLayouts/slideLayout178.xml"/><Relationship Id="rId21" Type="http://schemas.openxmlformats.org/officeDocument/2006/relationships/slideLayout" Target="../slideLayouts/slideLayout160.xml"/><Relationship Id="rId34" Type="http://schemas.openxmlformats.org/officeDocument/2006/relationships/slideLayout" Target="../slideLayouts/slideLayout173.xml"/><Relationship Id="rId42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63.xml"/><Relationship Id="rId32" Type="http://schemas.openxmlformats.org/officeDocument/2006/relationships/slideLayout" Target="../slideLayouts/slideLayout171.xml"/><Relationship Id="rId37" Type="http://schemas.openxmlformats.org/officeDocument/2006/relationships/slideLayout" Target="../slideLayouts/slideLayout176.xml"/><Relationship Id="rId40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62.xml"/><Relationship Id="rId28" Type="http://schemas.openxmlformats.org/officeDocument/2006/relationships/slideLayout" Target="../slideLayouts/slideLayout167.xml"/><Relationship Id="rId36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8.xml"/><Relationship Id="rId31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61.xml"/><Relationship Id="rId27" Type="http://schemas.openxmlformats.org/officeDocument/2006/relationships/slideLayout" Target="../slideLayouts/slideLayout166.xml"/><Relationship Id="rId30" Type="http://schemas.openxmlformats.org/officeDocument/2006/relationships/slideLayout" Target="../slideLayouts/slideLayout169.xml"/><Relationship Id="rId35" Type="http://schemas.openxmlformats.org/officeDocument/2006/relationships/slideLayout" Target="../slideLayouts/slideLayout174.xml"/><Relationship Id="rId43" Type="http://schemas.openxmlformats.org/officeDocument/2006/relationships/theme" Target="../theme/theme5.xml"/><Relationship Id="rId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64.xml"/><Relationship Id="rId33" Type="http://schemas.openxmlformats.org/officeDocument/2006/relationships/slideLayout" Target="../slideLayouts/slideLayout172.xml"/><Relationship Id="rId38" Type="http://schemas.openxmlformats.org/officeDocument/2006/relationships/slideLayout" Target="../slideLayouts/slideLayout17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4.xml"/><Relationship Id="rId18" Type="http://schemas.openxmlformats.org/officeDocument/2006/relationships/slideLayout" Target="../slideLayouts/slideLayout199.xml"/><Relationship Id="rId26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84.xml"/><Relationship Id="rId21" Type="http://schemas.openxmlformats.org/officeDocument/2006/relationships/slideLayout" Target="../slideLayouts/slideLayout202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17" Type="http://schemas.openxmlformats.org/officeDocument/2006/relationships/slideLayout" Target="../slideLayouts/slideLayout198.xml"/><Relationship Id="rId25" Type="http://schemas.openxmlformats.org/officeDocument/2006/relationships/slideLayout" Target="../slideLayouts/slideLayout206.xml"/><Relationship Id="rId33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183.xml"/><Relationship Id="rId16" Type="http://schemas.openxmlformats.org/officeDocument/2006/relationships/slideLayout" Target="../slideLayouts/slideLayout197.xml"/><Relationship Id="rId20" Type="http://schemas.openxmlformats.org/officeDocument/2006/relationships/slideLayout" Target="../slideLayouts/slideLayout201.xml"/><Relationship Id="rId29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24" Type="http://schemas.openxmlformats.org/officeDocument/2006/relationships/slideLayout" Target="../slideLayouts/slideLayout205.xml"/><Relationship Id="rId32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86.xml"/><Relationship Id="rId15" Type="http://schemas.openxmlformats.org/officeDocument/2006/relationships/slideLayout" Target="../slideLayouts/slideLayout196.xml"/><Relationship Id="rId23" Type="http://schemas.openxmlformats.org/officeDocument/2006/relationships/slideLayout" Target="../slideLayouts/slideLayout204.xml"/><Relationship Id="rId28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191.xml"/><Relationship Id="rId19" Type="http://schemas.openxmlformats.org/officeDocument/2006/relationships/slideLayout" Target="../slideLayouts/slideLayout200.xml"/><Relationship Id="rId31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5.xml"/><Relationship Id="rId22" Type="http://schemas.openxmlformats.org/officeDocument/2006/relationships/slideLayout" Target="../slideLayouts/slideLayout203.xml"/><Relationship Id="rId27" Type="http://schemas.openxmlformats.org/officeDocument/2006/relationships/slideLayout" Target="../slideLayouts/slideLayout208.xml"/><Relationship Id="rId30" Type="http://schemas.openxmlformats.org/officeDocument/2006/relationships/slideLayout" Target="../slideLayouts/slideLayout211.xml"/><Relationship Id="rId8" Type="http://schemas.openxmlformats.org/officeDocument/2006/relationships/slideLayout" Target="../slideLayouts/slideLayout18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23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29.xml"/><Relationship Id="rId21" Type="http://schemas.openxmlformats.org/officeDocument/2006/relationships/slideLayout" Target="../slideLayouts/slideLayout247.xml"/><Relationship Id="rId34" Type="http://schemas.openxmlformats.org/officeDocument/2006/relationships/theme" Target="../theme/theme9.xml"/><Relationship Id="rId7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43.xml"/><Relationship Id="rId25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59.xml"/><Relationship Id="rId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42.xml"/><Relationship Id="rId20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24" Type="http://schemas.openxmlformats.org/officeDocument/2006/relationships/slideLayout" Target="../slideLayouts/slideLayout250.xml"/><Relationship Id="rId32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41.xml"/><Relationship Id="rId23" Type="http://schemas.openxmlformats.org/officeDocument/2006/relationships/slideLayout" Target="../slideLayouts/slideLayout249.xml"/><Relationship Id="rId28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36.xml"/><Relationship Id="rId19" Type="http://schemas.openxmlformats.org/officeDocument/2006/relationships/slideLayout" Target="../slideLayouts/slideLayout245.xml"/><Relationship Id="rId31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40.xml"/><Relationship Id="rId22" Type="http://schemas.openxmlformats.org/officeDocument/2006/relationships/slideLayout" Target="../slideLayouts/slideLayout248.xml"/><Relationship Id="rId27" Type="http://schemas.openxmlformats.org/officeDocument/2006/relationships/slideLayout" Target="../slideLayouts/slideLayout253.xml"/><Relationship Id="rId30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57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  <p:sldLayoutId id="2147483951" r:id="rId28"/>
    <p:sldLayoutId id="2147483952" r:id="rId29"/>
    <p:sldLayoutId id="2147483953" r:id="rId30"/>
    <p:sldLayoutId id="2147483954" r:id="rId31"/>
    <p:sldLayoutId id="2147483955" r:id="rId32"/>
    <p:sldLayoutId id="2147483956" r:id="rId33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6680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  <p:sldLayoutId id="2147483974" r:id="rId12"/>
    <p:sldLayoutId id="2147483975" r:id="rId13"/>
    <p:sldLayoutId id="2147483976" r:id="rId14"/>
    <p:sldLayoutId id="2147483977" r:id="rId15"/>
    <p:sldLayoutId id="2147483978" r:id="rId16"/>
    <p:sldLayoutId id="2147483979" r:id="rId17"/>
    <p:sldLayoutId id="2147483980" r:id="rId18"/>
    <p:sldLayoutId id="2147483981" r:id="rId19"/>
    <p:sldLayoutId id="2147483982" r:id="rId20"/>
    <p:sldLayoutId id="2147483983" r:id="rId21"/>
    <p:sldLayoutId id="2147483984" r:id="rId22"/>
    <p:sldLayoutId id="2147483985" r:id="rId23"/>
    <p:sldLayoutId id="2147483986" r:id="rId24"/>
    <p:sldLayoutId id="2147483987" r:id="rId25"/>
    <p:sldLayoutId id="2147483988" r:id="rId26"/>
    <p:sldLayoutId id="2147483989" r:id="rId27"/>
    <p:sldLayoutId id="2147483990" r:id="rId28"/>
    <p:sldLayoutId id="2147483991" r:id="rId29"/>
    <p:sldLayoutId id="2147483992" r:id="rId30"/>
    <p:sldLayoutId id="2147483993" r:id="rId31"/>
    <p:sldLayoutId id="2147483994" r:id="rId32"/>
    <p:sldLayoutId id="2147483995" r:id="rId33"/>
    <p:sldLayoutId id="2147483996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653F73E-8E61-4037-8EDD-B8D6FA95F1B6}"/>
              </a:ext>
            </a:extLst>
          </p:cNvPr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tx1"/>
                </a:solidFill>
              </a:rPr>
              <a:t>IBM </a:t>
            </a:r>
            <a:r>
              <a:rPr lang="de-DE" sz="1000" dirty="0" err="1">
                <a:solidFill>
                  <a:schemeClr val="tx1"/>
                </a:solidFill>
              </a:rPr>
              <a:t>Confidential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75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  <p:sldLayoutId id="2147484015" r:id="rId18"/>
    <p:sldLayoutId id="2147484016" r:id="rId19"/>
    <p:sldLayoutId id="2147484017" r:id="rId20"/>
    <p:sldLayoutId id="2147484018" r:id="rId21"/>
    <p:sldLayoutId id="2147484019" r:id="rId22"/>
    <p:sldLayoutId id="2147484020" r:id="rId23"/>
    <p:sldLayoutId id="2147484021" r:id="rId24"/>
    <p:sldLayoutId id="2147484022" r:id="rId25"/>
    <p:sldLayoutId id="2147484023" r:id="rId26"/>
    <p:sldLayoutId id="2147484024" r:id="rId27"/>
    <p:sldLayoutId id="2147484025" r:id="rId28"/>
    <p:sldLayoutId id="2147484026" r:id="rId29"/>
    <p:sldLayoutId id="2147484027" r:id="rId30"/>
    <p:sldLayoutId id="2147484028" r:id="rId31"/>
    <p:sldLayoutId id="2147484029" r:id="rId32"/>
    <p:sldLayoutId id="2147484030" r:id="rId33"/>
    <p:sldLayoutId id="2147484031" r:id="rId34"/>
    <p:sldLayoutId id="2147484032" r:id="rId35"/>
    <p:sldLayoutId id="2147484033" r:id="rId36"/>
    <p:sldLayoutId id="2147484034" r:id="rId37"/>
    <p:sldLayoutId id="2147484035" r:id="rId38"/>
    <p:sldLayoutId id="2147484036" r:id="rId39"/>
    <p:sldLayoutId id="2147484037" r:id="rId40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1" y="201171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7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1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InnerCircle 2020 / 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28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  <p:sldLayoutId id="2147484056" r:id="rId18"/>
    <p:sldLayoutId id="2147484057" r:id="rId19"/>
    <p:sldLayoutId id="2147484058" r:id="rId20"/>
    <p:sldLayoutId id="2147484059" r:id="rId21"/>
    <p:sldLayoutId id="2147484060" r:id="rId22"/>
    <p:sldLayoutId id="2147484061" r:id="rId23"/>
    <p:sldLayoutId id="2147484062" r:id="rId24"/>
    <p:sldLayoutId id="2147484063" r:id="rId25"/>
    <p:sldLayoutId id="2147484064" r:id="rId26"/>
    <p:sldLayoutId id="2147484065" r:id="rId27"/>
    <p:sldLayoutId id="2147484066" r:id="rId28"/>
    <p:sldLayoutId id="2147484067" r:id="rId29"/>
    <p:sldLayoutId id="2147484068" r:id="rId30"/>
    <p:sldLayoutId id="2147484069" r:id="rId31"/>
    <p:sldLayoutId id="2147484070" r:id="rId32"/>
    <p:sldLayoutId id="2147484071" r:id="rId33"/>
    <p:sldLayoutId id="2147484072" r:id="rId34"/>
    <p:sldLayoutId id="2147484073" r:id="rId35"/>
    <p:sldLayoutId id="2147484074" r:id="rId36"/>
    <p:sldLayoutId id="2147484075" r:id="rId37"/>
    <p:sldLayoutId id="2147484076" r:id="rId38"/>
    <p:sldLayoutId id="2147484077" r:id="rId39"/>
    <p:sldLayoutId id="2147484078" r:id="rId40"/>
    <p:sldLayoutId id="2147484079" r:id="rId41"/>
    <p:sldLayoutId id="2147484080" r:id="rId42"/>
  </p:sldLayoutIdLst>
  <p:hf hdr="0" dt="0"/>
  <p:txStyles>
    <p:titleStyle>
      <a:lvl1pPr algn="l" defTabSz="457051" rtl="0" eaLnBrk="1" latinLnBrk="0" hangingPunct="1">
        <a:lnSpc>
          <a:spcPct val="90000"/>
        </a:lnSpc>
        <a:spcBef>
          <a:spcPct val="0"/>
        </a:spcBef>
        <a:buNone/>
        <a:defRPr sz="2399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457051" rtl="0" eaLnBrk="1" latinLnBrk="0" hangingPunct="1">
        <a:lnSpc>
          <a:spcPct val="100000"/>
        </a:lnSpc>
        <a:spcBef>
          <a:spcPts val="1100"/>
        </a:spcBef>
        <a:buFont typeface="Arial"/>
        <a:buNone/>
        <a:defRPr sz="1399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172983" indent="-172983" algn="l" defTabSz="457051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399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396746" indent="-172983" algn="l" defTabSz="457051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399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625272" indent="-168221" algn="l" defTabSz="457051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399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803014" indent="-172983" algn="l" defTabSz="457051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399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2513783" indent="-228526" algn="l" defTabSz="457051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834" indent="-228526" algn="l" defTabSz="457051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886" indent="-228526" algn="l" defTabSz="457051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7" indent="-228526" algn="l" defTabSz="457051" rtl="0" eaLnBrk="1" latinLnBrk="0" hangingPunct="1">
        <a:spcBef>
          <a:spcPct val="200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1" algn="l" defTabSz="4570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4570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4" algn="l" defTabSz="4570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5" algn="l" defTabSz="4570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8" algn="l" defTabSz="4570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9" algn="l" defTabSz="4570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4570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45705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14478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99" r:id="rId16"/>
    <p:sldLayoutId id="2147484100" r:id="rId17"/>
    <p:sldLayoutId id="2147484101" r:id="rId18"/>
    <p:sldLayoutId id="2147484102" r:id="rId19"/>
    <p:sldLayoutId id="2147484103" r:id="rId20"/>
    <p:sldLayoutId id="2147484104" r:id="rId21"/>
    <p:sldLayoutId id="2147484105" r:id="rId22"/>
    <p:sldLayoutId id="2147484106" r:id="rId23"/>
    <p:sldLayoutId id="2147484107" r:id="rId24"/>
    <p:sldLayoutId id="2147484108" r:id="rId25"/>
    <p:sldLayoutId id="2147484109" r:id="rId26"/>
    <p:sldLayoutId id="2147484110" r:id="rId27"/>
    <p:sldLayoutId id="2147484111" r:id="rId28"/>
    <p:sldLayoutId id="2147484112" r:id="rId29"/>
    <p:sldLayoutId id="2147484113" r:id="rId30"/>
    <p:sldLayoutId id="2147484114" r:id="rId31"/>
    <p:sldLayoutId id="2147484115" r:id="rId32"/>
    <p:sldLayoutId id="2147484116" r:id="rId33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IBM Z / GMAC / September 17-18, 2019 / © 2020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pPr defTabSz="685784"/>
            <a:fld id="{59395FB3-9C97-154F-86B2-7E381B951268}" type="slidenum">
              <a:rPr lang="en-US" smtClean="0">
                <a:solidFill>
                  <a:srgbClr val="FFFFFF"/>
                </a:solidFill>
              </a:rPr>
              <a:pPr defTabSz="685784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48224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6" orient="horz" pos="812">
          <p15:clr>
            <a:srgbClr val="F26B43"/>
          </p15:clr>
        </p15:guide>
        <p15:guide id="17" orient="horz" pos="1620">
          <p15:clr>
            <a:srgbClr val="F26B43"/>
          </p15:clr>
        </p15:guide>
        <p15:guide id="18" orient="horz" pos="1216">
          <p15:clr>
            <a:srgbClr val="F26B43"/>
          </p15:clr>
        </p15:guide>
        <p15:guide id="19" orient="horz" pos="2022">
          <p15:clr>
            <a:srgbClr val="F26B43"/>
          </p15:clr>
        </p15:guide>
        <p15:guide id="20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Z / GMAC / September 17-18, 2019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1678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9660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  <p:sldLayoutId id="2147484144" r:id="rId13"/>
    <p:sldLayoutId id="2147484145" r:id="rId14"/>
    <p:sldLayoutId id="2147484146" r:id="rId15"/>
    <p:sldLayoutId id="2147484147" r:id="rId16"/>
    <p:sldLayoutId id="2147484148" r:id="rId17"/>
    <p:sldLayoutId id="2147484149" r:id="rId18"/>
    <p:sldLayoutId id="2147484150" r:id="rId19"/>
    <p:sldLayoutId id="2147484151" r:id="rId20"/>
    <p:sldLayoutId id="2147484152" r:id="rId21"/>
    <p:sldLayoutId id="2147484153" r:id="rId22"/>
    <p:sldLayoutId id="2147484154" r:id="rId23"/>
    <p:sldLayoutId id="2147484155" r:id="rId24"/>
    <p:sldLayoutId id="2147484156" r:id="rId25"/>
    <p:sldLayoutId id="2147484157" r:id="rId26"/>
    <p:sldLayoutId id="2147484158" r:id="rId27"/>
    <p:sldLayoutId id="2147484159" r:id="rId28"/>
    <p:sldLayoutId id="2147484160" r:id="rId29"/>
    <p:sldLayoutId id="2147484161" r:id="rId30"/>
    <p:sldLayoutId id="2147484162" r:id="rId31"/>
    <p:sldLayoutId id="2147484163" r:id="rId32"/>
    <p:sldLayoutId id="2147484164" r:id="rId33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2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46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892" indent="-141284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34" indent="-19367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55" indent="-171446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662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17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773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29" indent="-12966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5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1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66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2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77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32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888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44" algn="l" defTabSz="725112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6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png"/><Relationship Id="rId3" Type="http://schemas.openxmlformats.org/officeDocument/2006/relationships/image" Target="../media/image27.tiff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9.em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Relationship Id="rId1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89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7.wdp"/><Relationship Id="rId18" Type="http://schemas.openxmlformats.org/officeDocument/2006/relationships/image" Target="../media/image19.emf"/><Relationship Id="rId26" Type="http://schemas.openxmlformats.org/officeDocument/2006/relationships/image" Target="../media/image55.png"/><Relationship Id="rId39" Type="http://schemas.openxmlformats.org/officeDocument/2006/relationships/image" Target="../media/image61.png"/><Relationship Id="rId21" Type="http://schemas.openxmlformats.org/officeDocument/2006/relationships/image" Target="../media/image22.emf"/><Relationship Id="rId34" Type="http://schemas.openxmlformats.org/officeDocument/2006/relationships/image" Target="../media/image59.png"/><Relationship Id="rId42" Type="http://schemas.openxmlformats.org/officeDocument/2006/relationships/image" Target="../media/image63.png"/><Relationship Id="rId7" Type="http://schemas.microsoft.com/office/2007/relationships/hdphoto" Target="../media/hdphoto4.wdp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20" Type="http://schemas.openxmlformats.org/officeDocument/2006/relationships/image" Target="../media/image21.emf"/><Relationship Id="rId29" Type="http://schemas.microsoft.com/office/2007/relationships/hdphoto" Target="../media/hdphoto12.wdp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49.png"/><Relationship Id="rId11" Type="http://schemas.microsoft.com/office/2007/relationships/hdphoto" Target="../media/hdphoto6.wdp"/><Relationship Id="rId24" Type="http://schemas.openxmlformats.org/officeDocument/2006/relationships/image" Target="../media/image25.emf"/><Relationship Id="rId32" Type="http://schemas.openxmlformats.org/officeDocument/2006/relationships/image" Target="../media/image58.png"/><Relationship Id="rId37" Type="http://schemas.microsoft.com/office/2007/relationships/hdphoto" Target="../media/hdphoto16.wdp"/><Relationship Id="rId40" Type="http://schemas.microsoft.com/office/2007/relationships/hdphoto" Target="../media/hdphoto17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23" Type="http://schemas.openxmlformats.org/officeDocument/2006/relationships/image" Target="../media/image24.emf"/><Relationship Id="rId28" Type="http://schemas.openxmlformats.org/officeDocument/2006/relationships/image" Target="../media/image56.png"/><Relationship Id="rId36" Type="http://schemas.openxmlformats.org/officeDocument/2006/relationships/image" Target="../media/image60.png"/><Relationship Id="rId10" Type="http://schemas.openxmlformats.org/officeDocument/2006/relationships/image" Target="../media/image51.png"/><Relationship Id="rId19" Type="http://schemas.openxmlformats.org/officeDocument/2006/relationships/image" Target="../media/image20.emf"/><Relationship Id="rId31" Type="http://schemas.microsoft.com/office/2007/relationships/hdphoto" Target="../media/hdphoto13.wdp"/><Relationship Id="rId4" Type="http://schemas.openxmlformats.org/officeDocument/2006/relationships/image" Target="../media/image48.png"/><Relationship Id="rId9" Type="http://schemas.microsoft.com/office/2007/relationships/hdphoto" Target="../media/hdphoto5.wdp"/><Relationship Id="rId14" Type="http://schemas.openxmlformats.org/officeDocument/2006/relationships/image" Target="../media/image53.png"/><Relationship Id="rId22" Type="http://schemas.openxmlformats.org/officeDocument/2006/relationships/image" Target="../media/image23.emf"/><Relationship Id="rId27" Type="http://schemas.microsoft.com/office/2007/relationships/hdphoto" Target="../media/hdphoto11.wdp"/><Relationship Id="rId30" Type="http://schemas.openxmlformats.org/officeDocument/2006/relationships/image" Target="../media/image57.png"/><Relationship Id="rId35" Type="http://schemas.microsoft.com/office/2007/relationships/hdphoto" Target="../media/hdphoto15.wdp"/><Relationship Id="rId43" Type="http://schemas.openxmlformats.org/officeDocument/2006/relationships/hyperlink" Target="https://galasa.dev/" TargetMode="External"/><Relationship Id="rId8" Type="http://schemas.openxmlformats.org/officeDocument/2006/relationships/image" Target="../media/image50.png"/><Relationship Id="rId3" Type="http://schemas.microsoft.com/office/2007/relationships/hdphoto" Target="../media/hdphoto2.wdp"/><Relationship Id="rId12" Type="http://schemas.openxmlformats.org/officeDocument/2006/relationships/image" Target="../media/image52.png"/><Relationship Id="rId17" Type="http://schemas.microsoft.com/office/2007/relationships/hdphoto" Target="../media/hdphoto9.wdp"/><Relationship Id="rId25" Type="http://schemas.microsoft.com/office/2007/relationships/hdphoto" Target="../media/hdphoto10.wdp"/><Relationship Id="rId33" Type="http://schemas.microsoft.com/office/2007/relationships/hdphoto" Target="../media/hdphoto14.wdp"/><Relationship Id="rId38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it-infrastructure/z/capabilities/enterprise-devops" TargetMode="External"/><Relationship Id="rId3" Type="http://schemas.openxmlformats.org/officeDocument/2006/relationships/hyperlink" Target="https://www.youtube.com/watch?v=vRxdhlaRqA0&amp;feature=youtu.be" TargetMode="External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6.xml"/><Relationship Id="rId6" Type="http://schemas.openxmlformats.org/officeDocument/2006/relationships/image" Target="../media/image65.tiff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hyperlink" Target="https://mediacenter.ibm.com/media/t/1_tbcimobz" TargetMode="External"/><Relationship Id="rId9" Type="http://schemas.openxmlformats.org/officeDocument/2006/relationships/image" Target="../media/image6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7D9E-DE82-314D-AF7F-4E8C9484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DevSecOps</a:t>
            </a:r>
            <a:r>
              <a:rPr lang="en-US" dirty="0"/>
              <a:t> for Cloud Native Development on IBM Z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Rosalind Radcliffe</a:t>
            </a:r>
            <a:br>
              <a:rPr lang="en-US" sz="2000" dirty="0"/>
            </a:br>
            <a:r>
              <a:rPr lang="en-US" sz="2000" dirty="0"/>
              <a:t>IBM Distinguished Engineer </a:t>
            </a:r>
            <a:br>
              <a:rPr lang="en-US" sz="2000" dirty="0"/>
            </a:br>
            <a:r>
              <a:rPr lang="en-US" sz="2000" dirty="0"/>
              <a:t>DevOps for Enterprise Systems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2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59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0A92697C-0D3C-4B52-BED2-90A772765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6" r="11729"/>
          <a:stretch/>
        </p:blipFill>
        <p:spPr>
          <a:xfrm>
            <a:off x="5472112" y="0"/>
            <a:ext cx="3671887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4F0AB7-9DA0-4E98-9EC0-B488ADFD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147331"/>
            <a:ext cx="4593431" cy="381000"/>
          </a:xfrm>
        </p:spPr>
        <p:txBody>
          <a:bodyPr/>
          <a:lstStyle/>
          <a:p>
            <a:pPr defTabSz="685783"/>
            <a:r>
              <a:rPr lang="en-US" sz="3000" b="1" dirty="0">
                <a:solidFill>
                  <a:srgbClr val="0049BF"/>
                </a:solidFill>
                <a:latin typeface="IBM Plex Sans ExtraLight" panose="020B0303050203000203" pitchFamily="34" charset="0"/>
              </a:rPr>
              <a:t>Delivering a Cloud Native Developer Experience on IBM 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D4C1-2C8E-49DA-A5B9-8A279582FB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565656"/>
              </a:solidFill>
              <a:effectLst/>
              <a:uLnTx/>
              <a:uFillTx/>
              <a:latin typeface="IBM Plex Sans Light"/>
              <a:cs typeface="Arial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1E5032-8D2F-4DB0-A926-39A422063226}"/>
              </a:ext>
            </a:extLst>
          </p:cNvPr>
          <p:cNvGraphicFramePr>
            <a:graphicFrameLocks noGrp="1"/>
          </p:cNvGraphicFramePr>
          <p:nvPr/>
        </p:nvGraphicFramePr>
        <p:xfrm>
          <a:off x="2630239" y="1317896"/>
          <a:ext cx="2499756" cy="346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756">
                  <a:extLst>
                    <a:ext uri="{9D8B030D-6E8A-4147-A177-3AD203B41FA5}">
                      <a16:colId xmlns:a16="http://schemas.microsoft.com/office/drawing/2014/main" val="3735350072"/>
                    </a:ext>
                  </a:extLst>
                </a:gridCol>
              </a:tblGrid>
              <a:tr h="866503">
                <a:tc>
                  <a:txBody>
                    <a:bodyPr/>
                    <a:lstStyle/>
                    <a:p>
                      <a:pPr lvl="0">
                        <a:lnSpc>
                          <a:spcPct val="95000"/>
                        </a:lnSpc>
                        <a:buNone/>
                      </a:pPr>
                      <a:r>
                        <a:rPr lang="en-US" sz="1600" b="0" dirty="0">
                          <a:solidFill>
                            <a:schemeClr val="bg2"/>
                          </a:solidFill>
                        </a:rPr>
                        <a:t>Containerization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202957"/>
                  </a:ext>
                </a:extLst>
              </a:tr>
              <a:tr h="866503">
                <a:tc>
                  <a:txBody>
                    <a:bodyPr/>
                    <a:lstStyle/>
                    <a:p>
                      <a:pPr lvl="0">
                        <a:lnSpc>
                          <a:spcPct val="95000"/>
                        </a:lnSpc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/>
                          </a:solidFill>
                          <a:latin typeface="IBM Plex Sans"/>
                        </a:rPr>
                        <a:t>Enterprise DevOps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098780"/>
                  </a:ext>
                </a:extLst>
              </a:tr>
              <a:tr h="86650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/>
                          </a:solidFill>
                          <a:latin typeface="IBM Plex Sans"/>
                        </a:rPr>
                        <a:t>Self-service provisioning</a:t>
                      </a:r>
                      <a:endParaRPr lang="en-US" sz="1600" b="0" i="0" u="none" strike="noStrike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342277"/>
                  </a:ext>
                </a:extLst>
              </a:tr>
              <a:tr h="86650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bg2"/>
                          </a:solidFill>
                          <a:latin typeface="IBM Plex Sans"/>
                        </a:rPr>
                        <a:t>Shift-left operations</a:t>
                      </a:r>
                      <a:endParaRPr lang="en-US" sz="1600" b="0" i="0" u="none" strike="noStrike" noProof="0" dirty="0">
                        <a:latin typeface="IBM Plex San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16169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D8D0A31-1089-3B48-AE08-C8884868DB00}"/>
              </a:ext>
            </a:extLst>
          </p:cNvPr>
          <p:cNvSpPr/>
          <p:nvPr/>
        </p:nvSpPr>
        <p:spPr>
          <a:xfrm>
            <a:off x="-27647" y="2412724"/>
            <a:ext cx="22022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73250" algn="l"/>
              </a:tabLst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For IBM Z to be a vibrant choice of platform in a hybrid multi-cloud world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3C185-E927-3647-8DFD-32F1FFFD76CB}"/>
              </a:ext>
            </a:extLst>
          </p:cNvPr>
          <p:cNvSpPr/>
          <p:nvPr/>
        </p:nvSpPr>
        <p:spPr>
          <a:xfrm>
            <a:off x="0" y="3940953"/>
            <a:ext cx="2695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To provide a cloud native developer experience for </a:t>
            </a:r>
            <a:b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</a:b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IBM Z that is consistent and familiar to all developers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1A4DB-6513-2840-9308-739EABBC377A}"/>
              </a:ext>
            </a:extLst>
          </p:cNvPr>
          <p:cNvSpPr txBox="1"/>
          <p:nvPr/>
        </p:nvSpPr>
        <p:spPr>
          <a:xfrm>
            <a:off x="81897" y="1787188"/>
            <a:ext cx="1134653" cy="6324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defTabSz="685783">
              <a:lnSpc>
                <a:spcPct val="90000"/>
              </a:lnSpc>
              <a:spcBef>
                <a:spcPct val="0"/>
              </a:spcBef>
              <a:buNone/>
              <a:defRPr sz="3000" b="1">
                <a:gradFill>
                  <a:gsLst>
                    <a:gs pos="0">
                      <a:srgbClr val="2C70F7"/>
                    </a:gs>
                    <a:gs pos="98000">
                      <a:srgbClr val="00BAB6"/>
                    </a:gs>
                  </a:gsLst>
                  <a:lin ang="2700000" scaled="0"/>
                </a:gradFill>
                <a:latin typeface="IBM Plex Sans ExtraLight" panose="020B0303050203000203" pitchFamily="34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49BF"/>
                </a:solidFill>
                <a:effectLst/>
                <a:uLnTx/>
                <a:uFillTx/>
                <a:latin typeface="IBM Plex Sans ExtraLight" panose="020B0303050203000203" pitchFamily="34" charset="0"/>
                <a:cs typeface="Arial" charset="0"/>
              </a:rPr>
              <a:t>THE 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49BF"/>
                </a:solidFill>
                <a:effectLst/>
                <a:uLnTx/>
                <a:uFillTx/>
                <a:latin typeface="IBM Plex Sans ExtraLight" panose="020B0303050203000203" pitchFamily="34" charset="0"/>
                <a:cs typeface="Arial" charset="0"/>
              </a:rPr>
              <a:t>VISION</a:t>
            </a:r>
          </a:p>
        </p:txBody>
      </p:sp>
      <p:pic>
        <p:nvPicPr>
          <p:cNvPr id="10" name="Picture 6" descr="Image result for vision mission icon transparent background&quot;">
            <a:extLst>
              <a:ext uri="{FF2B5EF4-FFF2-40B4-BE49-F238E27FC236}">
                <a16:creationId xmlns:a16="http://schemas.microsoft.com/office/drawing/2014/main" id="{63A3ED62-77F5-AF4D-A763-A828CC14F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72" y="169291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C49CAB-79AD-1D4C-AEDF-82F6162D64FE}"/>
              </a:ext>
            </a:extLst>
          </p:cNvPr>
          <p:cNvSpPr txBox="1"/>
          <p:nvPr/>
        </p:nvSpPr>
        <p:spPr>
          <a:xfrm>
            <a:off x="128095" y="3367463"/>
            <a:ext cx="2046514" cy="6220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defTabSz="685783">
              <a:lnSpc>
                <a:spcPct val="90000"/>
              </a:lnSpc>
              <a:spcBef>
                <a:spcPct val="0"/>
              </a:spcBef>
              <a:buNone/>
              <a:defRPr sz="3000" b="1">
                <a:gradFill>
                  <a:gsLst>
                    <a:gs pos="0">
                      <a:srgbClr val="2C70F7"/>
                    </a:gs>
                    <a:gs pos="98000">
                      <a:srgbClr val="00BAB6"/>
                    </a:gs>
                  </a:gsLst>
                  <a:lin ang="2700000" scaled="0"/>
                </a:gradFill>
                <a:latin typeface="IBM Plex Sans ExtraLight" panose="020B0303050203000203" pitchFamily="34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49BF"/>
                </a:solidFill>
                <a:effectLst/>
                <a:uLnTx/>
                <a:uFillTx/>
                <a:latin typeface="IBM Plex Sans ExtraLight" panose="020B0303050203000203" pitchFamily="34" charset="0"/>
                <a:cs typeface="Arial" charset="0"/>
              </a:rPr>
              <a:t>THE 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49BF"/>
                </a:solidFill>
                <a:effectLst/>
                <a:uLnTx/>
                <a:uFillTx/>
                <a:latin typeface="IBM Plex Sans ExtraLight" panose="020B0303050203000203" pitchFamily="34" charset="0"/>
                <a:cs typeface="Arial" charset="0"/>
              </a:rPr>
              <a:t>MISSION</a:t>
            </a:r>
          </a:p>
        </p:txBody>
      </p:sp>
      <p:pic>
        <p:nvPicPr>
          <p:cNvPr id="12" name="Picture 4" descr="Image result for mission icon transparent background&quot;">
            <a:extLst>
              <a:ext uri="{FF2B5EF4-FFF2-40B4-BE49-F238E27FC236}">
                <a16:creationId xmlns:a16="http://schemas.microsoft.com/office/drawing/2014/main" id="{F5D78E93-B1D0-AD4E-8A8C-B2F2D17A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84" y="3367463"/>
            <a:ext cx="401488" cy="32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10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B38FE3-EEEA-F643-95D4-5EAD32388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IBM Z / © 2020 IBM Corporation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8F780D-7FDE-2045-B570-4602E32323FD}"/>
              </a:ext>
            </a:extLst>
          </p:cNvPr>
          <p:cNvGrpSpPr/>
          <p:nvPr/>
        </p:nvGrpSpPr>
        <p:grpSpPr>
          <a:xfrm>
            <a:off x="3791551" y="3484281"/>
            <a:ext cx="320752" cy="320752"/>
            <a:chOff x="3810966" y="3300297"/>
            <a:chExt cx="279310" cy="279310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86DF7AB-F49B-9843-8122-9687FC6645C9}"/>
                </a:ext>
              </a:extLst>
            </p:cNvPr>
            <p:cNvSpPr/>
            <p:nvPr/>
          </p:nvSpPr>
          <p:spPr>
            <a:xfrm>
              <a:off x="3824059" y="3308851"/>
              <a:ext cx="230081" cy="246665"/>
            </a:xfrm>
            <a:custGeom>
              <a:avLst/>
              <a:gdLst>
                <a:gd name="connsiteX0" fmla="*/ 122198 w 230081"/>
                <a:gd name="connsiteY0" fmla="*/ 246666 h 246665"/>
                <a:gd name="connsiteX1" fmla="*/ 0 w 230081"/>
                <a:gd name="connsiteY1" fmla="*/ 246666 h 246665"/>
                <a:gd name="connsiteX2" fmla="*/ 0 w 230081"/>
                <a:gd name="connsiteY2" fmla="*/ 24789 h 246665"/>
                <a:gd name="connsiteX3" fmla="*/ 230082 w 230081"/>
                <a:gd name="connsiteY3" fmla="*/ 24789 h 246665"/>
                <a:gd name="connsiteX4" fmla="*/ 230082 w 230081"/>
                <a:gd name="connsiteY4" fmla="*/ 130927 h 246665"/>
                <a:gd name="connsiteX5" fmla="*/ 49316 w 230081"/>
                <a:gd name="connsiteY5" fmla="*/ 49272 h 246665"/>
                <a:gd name="connsiteX6" fmla="*/ 49316 w 230081"/>
                <a:gd name="connsiteY6" fmla="*/ 0 h 246665"/>
                <a:gd name="connsiteX7" fmla="*/ 180592 w 230081"/>
                <a:gd name="connsiteY7" fmla="*/ 49447 h 246665"/>
                <a:gd name="connsiteX8" fmla="*/ 180592 w 230081"/>
                <a:gd name="connsiteY8" fmla="*/ 0 h 24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081" h="246665">
                  <a:moveTo>
                    <a:pt x="122198" y="246666"/>
                  </a:moveTo>
                  <a:lnTo>
                    <a:pt x="0" y="246666"/>
                  </a:lnTo>
                  <a:lnTo>
                    <a:pt x="0" y="24789"/>
                  </a:lnTo>
                  <a:lnTo>
                    <a:pt x="230082" y="24789"/>
                  </a:lnTo>
                  <a:lnTo>
                    <a:pt x="230082" y="130927"/>
                  </a:lnTo>
                  <a:moveTo>
                    <a:pt x="49316" y="49272"/>
                  </a:moveTo>
                  <a:lnTo>
                    <a:pt x="49316" y="0"/>
                  </a:lnTo>
                  <a:moveTo>
                    <a:pt x="180592" y="49447"/>
                  </a:moveTo>
                  <a:lnTo>
                    <a:pt x="180592" y="0"/>
                  </a:lnTo>
                </a:path>
              </a:pathLst>
            </a:custGeom>
            <a:noFill/>
            <a:ln w="8721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CA79A193-EDE9-5C4B-9FC9-7AC98C9C8310}"/>
                </a:ext>
              </a:extLst>
            </p:cNvPr>
            <p:cNvSpPr/>
            <p:nvPr/>
          </p:nvSpPr>
          <p:spPr>
            <a:xfrm>
              <a:off x="3949836" y="3443531"/>
              <a:ext cx="127347" cy="127348"/>
            </a:xfrm>
            <a:custGeom>
              <a:avLst/>
              <a:gdLst>
                <a:gd name="connsiteX0" fmla="*/ 127348 w 127347"/>
                <a:gd name="connsiteY0" fmla="*/ 63674 h 127348"/>
                <a:gd name="connsiteX1" fmla="*/ 63674 w 127347"/>
                <a:gd name="connsiteY1" fmla="*/ 127348 h 127348"/>
                <a:gd name="connsiteX2" fmla="*/ 0 w 127347"/>
                <a:gd name="connsiteY2" fmla="*/ 63674 h 127348"/>
                <a:gd name="connsiteX3" fmla="*/ 63674 w 127347"/>
                <a:gd name="connsiteY3" fmla="*/ 0 h 127348"/>
                <a:gd name="connsiteX4" fmla="*/ 127348 w 127347"/>
                <a:gd name="connsiteY4" fmla="*/ 63674 h 1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47" h="127348">
                  <a:moveTo>
                    <a:pt x="127348" y="63674"/>
                  </a:moveTo>
                  <a:cubicBezTo>
                    <a:pt x="127348" y="98840"/>
                    <a:pt x="98840" y="127348"/>
                    <a:pt x="63674" y="127348"/>
                  </a:cubicBezTo>
                  <a:cubicBezTo>
                    <a:pt x="28508" y="127348"/>
                    <a:pt x="0" y="98840"/>
                    <a:pt x="0" y="63674"/>
                  </a:cubicBezTo>
                  <a:cubicBezTo>
                    <a:pt x="0" y="28508"/>
                    <a:pt x="28508" y="0"/>
                    <a:pt x="63674" y="0"/>
                  </a:cubicBezTo>
                  <a:cubicBezTo>
                    <a:pt x="98840" y="0"/>
                    <a:pt x="127348" y="28508"/>
                    <a:pt x="127348" y="63674"/>
                  </a:cubicBezTo>
                  <a:close/>
                </a:path>
              </a:pathLst>
            </a:custGeom>
            <a:noFill/>
            <a:ln w="87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F29A8E8B-6EAF-C641-B965-926827FB22D9}"/>
                </a:ext>
              </a:extLst>
            </p:cNvPr>
            <p:cNvSpPr/>
            <p:nvPr/>
          </p:nvSpPr>
          <p:spPr>
            <a:xfrm>
              <a:off x="4014208" y="3471855"/>
              <a:ext cx="22432" cy="61710"/>
            </a:xfrm>
            <a:custGeom>
              <a:avLst/>
              <a:gdLst>
                <a:gd name="connsiteX0" fmla="*/ 0 w 22432"/>
                <a:gd name="connsiteY0" fmla="*/ 0 h 61710"/>
                <a:gd name="connsiteX1" fmla="*/ 524 w 22432"/>
                <a:gd name="connsiteY1" fmla="*/ 39278 h 61710"/>
                <a:gd name="connsiteX2" fmla="*/ 22432 w 22432"/>
                <a:gd name="connsiteY2" fmla="*/ 61710 h 6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32" h="61710">
                  <a:moveTo>
                    <a:pt x="0" y="0"/>
                  </a:moveTo>
                  <a:lnTo>
                    <a:pt x="524" y="39278"/>
                  </a:lnTo>
                  <a:lnTo>
                    <a:pt x="22432" y="61710"/>
                  </a:lnTo>
                </a:path>
              </a:pathLst>
            </a:custGeom>
            <a:noFill/>
            <a:ln w="87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7ACAD43D-B284-AB43-BB22-85EFC899F3CB}"/>
                </a:ext>
              </a:extLst>
            </p:cNvPr>
            <p:cNvSpPr/>
            <p:nvPr/>
          </p:nvSpPr>
          <p:spPr>
            <a:xfrm>
              <a:off x="3810966" y="3300297"/>
              <a:ext cx="279310" cy="279310"/>
            </a:xfrm>
            <a:custGeom>
              <a:avLst/>
              <a:gdLst>
                <a:gd name="connsiteX0" fmla="*/ 0 w 279310"/>
                <a:gd name="connsiteY0" fmla="*/ 0 h 279310"/>
                <a:gd name="connsiteX1" fmla="*/ 279310 w 279310"/>
                <a:gd name="connsiteY1" fmla="*/ 0 h 279310"/>
                <a:gd name="connsiteX2" fmla="*/ 279310 w 279310"/>
                <a:gd name="connsiteY2" fmla="*/ 279310 h 279310"/>
                <a:gd name="connsiteX3" fmla="*/ 0 w 279310"/>
                <a:gd name="connsiteY3" fmla="*/ 279310 h 27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10" h="279310">
                  <a:moveTo>
                    <a:pt x="0" y="0"/>
                  </a:moveTo>
                  <a:lnTo>
                    <a:pt x="279310" y="0"/>
                  </a:lnTo>
                  <a:lnTo>
                    <a:pt x="279310" y="279310"/>
                  </a:lnTo>
                  <a:lnTo>
                    <a:pt x="0" y="279310"/>
                  </a:lnTo>
                  <a:close/>
                </a:path>
              </a:pathLst>
            </a:custGeom>
            <a:noFill/>
            <a:ln w="8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72" name="Freeform 371">
            <a:extLst>
              <a:ext uri="{FF2B5EF4-FFF2-40B4-BE49-F238E27FC236}">
                <a16:creationId xmlns:a16="http://schemas.microsoft.com/office/drawing/2014/main" id="{7E90FE84-DFC5-1949-95C6-181171F47B28}"/>
              </a:ext>
            </a:extLst>
          </p:cNvPr>
          <p:cNvSpPr/>
          <p:nvPr/>
        </p:nvSpPr>
        <p:spPr>
          <a:xfrm>
            <a:off x="1781429" y="3300297"/>
            <a:ext cx="279310" cy="279310"/>
          </a:xfrm>
          <a:custGeom>
            <a:avLst/>
            <a:gdLst>
              <a:gd name="connsiteX0" fmla="*/ 0 w 279310"/>
              <a:gd name="connsiteY0" fmla="*/ 0 h 279310"/>
              <a:gd name="connsiteX1" fmla="*/ 279310 w 279310"/>
              <a:gd name="connsiteY1" fmla="*/ 0 h 279310"/>
              <a:gd name="connsiteX2" fmla="*/ 279310 w 279310"/>
              <a:gd name="connsiteY2" fmla="*/ 279310 h 279310"/>
              <a:gd name="connsiteX3" fmla="*/ 0 w 279310"/>
              <a:gd name="connsiteY3" fmla="*/ 279310 h 27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10" h="279310">
                <a:moveTo>
                  <a:pt x="0" y="0"/>
                </a:moveTo>
                <a:lnTo>
                  <a:pt x="279310" y="0"/>
                </a:lnTo>
                <a:lnTo>
                  <a:pt x="279310" y="279310"/>
                </a:lnTo>
                <a:lnTo>
                  <a:pt x="0" y="279310"/>
                </a:lnTo>
                <a:close/>
              </a:path>
            </a:pathLst>
          </a:custGeom>
          <a:noFill/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A32E992F-BE34-7B4F-BFAC-29EEC728D37D}"/>
              </a:ext>
            </a:extLst>
          </p:cNvPr>
          <p:cNvSpPr txBox="1"/>
          <p:nvPr/>
        </p:nvSpPr>
        <p:spPr>
          <a:xfrm>
            <a:off x="1597818" y="3233706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Analyze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8419D00E-47C5-A946-A4AA-0D6D2ED68437}"/>
              </a:ext>
            </a:extLst>
          </p:cNvPr>
          <p:cNvSpPr txBox="1"/>
          <p:nvPr/>
        </p:nvSpPr>
        <p:spPr>
          <a:xfrm>
            <a:off x="1684380" y="1663949"/>
            <a:ext cx="487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Code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74CF6785-4C4F-B046-92CE-3BB5C26AED2B}"/>
              </a:ext>
            </a:extLst>
          </p:cNvPr>
          <p:cNvSpPr/>
          <p:nvPr/>
        </p:nvSpPr>
        <p:spPr>
          <a:xfrm>
            <a:off x="3770326" y="1357258"/>
            <a:ext cx="279310" cy="279310"/>
          </a:xfrm>
          <a:custGeom>
            <a:avLst/>
            <a:gdLst>
              <a:gd name="connsiteX0" fmla="*/ 0 w 279310"/>
              <a:gd name="connsiteY0" fmla="*/ 0 h 279310"/>
              <a:gd name="connsiteX1" fmla="*/ 279310 w 279310"/>
              <a:gd name="connsiteY1" fmla="*/ 0 h 279310"/>
              <a:gd name="connsiteX2" fmla="*/ 279310 w 279310"/>
              <a:gd name="connsiteY2" fmla="*/ 279310 h 279310"/>
              <a:gd name="connsiteX3" fmla="*/ 0 w 279310"/>
              <a:gd name="connsiteY3" fmla="*/ 279310 h 27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10" h="279310">
                <a:moveTo>
                  <a:pt x="0" y="0"/>
                </a:moveTo>
                <a:lnTo>
                  <a:pt x="279310" y="0"/>
                </a:lnTo>
                <a:lnTo>
                  <a:pt x="279310" y="279310"/>
                </a:lnTo>
                <a:lnTo>
                  <a:pt x="0" y="279310"/>
                </a:lnTo>
                <a:close/>
              </a:path>
            </a:pathLst>
          </a:custGeom>
          <a:noFill/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8087F028-DCFC-7D4A-953F-6D91322AF7AA}"/>
              </a:ext>
            </a:extLst>
          </p:cNvPr>
          <p:cNvSpPr txBox="1"/>
          <p:nvPr/>
        </p:nvSpPr>
        <p:spPr>
          <a:xfrm>
            <a:off x="3701698" y="1652994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Build</a:t>
            </a:r>
          </a:p>
        </p:txBody>
      </p:sp>
      <p:sp>
        <p:nvSpPr>
          <p:cNvPr id="423" name="Freeform 422">
            <a:extLst>
              <a:ext uri="{FF2B5EF4-FFF2-40B4-BE49-F238E27FC236}">
                <a16:creationId xmlns:a16="http://schemas.microsoft.com/office/drawing/2014/main" id="{12F3C05D-18B9-604A-AF1E-665E890B9A6A}"/>
              </a:ext>
            </a:extLst>
          </p:cNvPr>
          <p:cNvSpPr/>
          <p:nvPr/>
        </p:nvSpPr>
        <p:spPr>
          <a:xfrm>
            <a:off x="7829402" y="1385538"/>
            <a:ext cx="279310" cy="279310"/>
          </a:xfrm>
          <a:custGeom>
            <a:avLst/>
            <a:gdLst>
              <a:gd name="connsiteX0" fmla="*/ 0 w 279310"/>
              <a:gd name="connsiteY0" fmla="*/ 0 h 279310"/>
              <a:gd name="connsiteX1" fmla="*/ 279310 w 279310"/>
              <a:gd name="connsiteY1" fmla="*/ 0 h 279310"/>
              <a:gd name="connsiteX2" fmla="*/ 279310 w 279310"/>
              <a:gd name="connsiteY2" fmla="*/ 279310 h 279310"/>
              <a:gd name="connsiteX3" fmla="*/ 0 w 279310"/>
              <a:gd name="connsiteY3" fmla="*/ 279310 h 27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10" h="279310">
                <a:moveTo>
                  <a:pt x="0" y="0"/>
                </a:moveTo>
                <a:lnTo>
                  <a:pt x="279310" y="0"/>
                </a:lnTo>
                <a:lnTo>
                  <a:pt x="279310" y="279310"/>
                </a:lnTo>
                <a:lnTo>
                  <a:pt x="0" y="279310"/>
                </a:lnTo>
                <a:close/>
              </a:path>
            </a:pathLst>
          </a:custGeom>
          <a:noFill/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0" name="Freeform 579">
            <a:extLst>
              <a:ext uri="{FF2B5EF4-FFF2-40B4-BE49-F238E27FC236}">
                <a16:creationId xmlns:a16="http://schemas.microsoft.com/office/drawing/2014/main" id="{EC999838-1CC5-CF42-BD19-8FDC9904CD9A}"/>
              </a:ext>
            </a:extLst>
          </p:cNvPr>
          <p:cNvSpPr/>
          <p:nvPr/>
        </p:nvSpPr>
        <p:spPr>
          <a:xfrm>
            <a:off x="5952621" y="1962270"/>
            <a:ext cx="55076" cy="55076"/>
          </a:xfrm>
          <a:custGeom>
            <a:avLst/>
            <a:gdLst>
              <a:gd name="connsiteX0" fmla="*/ 55076 w 55076"/>
              <a:gd name="connsiteY0" fmla="*/ 27538 h 55076"/>
              <a:gd name="connsiteX1" fmla="*/ 27538 w 55076"/>
              <a:gd name="connsiteY1" fmla="*/ 55077 h 55076"/>
              <a:gd name="connsiteX2" fmla="*/ -1 w 55076"/>
              <a:gd name="connsiteY2" fmla="*/ 27538 h 55076"/>
              <a:gd name="connsiteX3" fmla="*/ 27538 w 55076"/>
              <a:gd name="connsiteY3" fmla="*/ 0 h 55076"/>
              <a:gd name="connsiteX4" fmla="*/ 55076 w 55076"/>
              <a:gd name="connsiteY4" fmla="*/ 27538 h 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76" h="55076">
                <a:moveTo>
                  <a:pt x="55076" y="27538"/>
                </a:moveTo>
                <a:cubicBezTo>
                  <a:pt x="55076" y="42747"/>
                  <a:pt x="42747" y="55077"/>
                  <a:pt x="27538" y="55077"/>
                </a:cubicBezTo>
                <a:cubicBezTo>
                  <a:pt x="12329" y="55077"/>
                  <a:pt x="-1" y="42747"/>
                  <a:pt x="-1" y="27538"/>
                </a:cubicBezTo>
                <a:cubicBezTo>
                  <a:pt x="-1" y="12329"/>
                  <a:pt x="12329" y="0"/>
                  <a:pt x="27538" y="0"/>
                </a:cubicBezTo>
                <a:cubicBezTo>
                  <a:pt x="42747" y="0"/>
                  <a:pt x="55076" y="12329"/>
                  <a:pt x="55076" y="27538"/>
                </a:cubicBezTo>
                <a:close/>
              </a:path>
            </a:pathLst>
          </a:custGeom>
          <a:solidFill>
            <a:srgbClr val="000000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1" name="Freeform 580">
            <a:extLst>
              <a:ext uri="{FF2B5EF4-FFF2-40B4-BE49-F238E27FC236}">
                <a16:creationId xmlns:a16="http://schemas.microsoft.com/office/drawing/2014/main" id="{AFB7E320-5A1C-6048-A15F-6BC777E6C819}"/>
              </a:ext>
            </a:extLst>
          </p:cNvPr>
          <p:cNvSpPr/>
          <p:nvPr/>
        </p:nvSpPr>
        <p:spPr>
          <a:xfrm>
            <a:off x="316847" y="394514"/>
            <a:ext cx="113469" cy="113469"/>
          </a:xfrm>
          <a:custGeom>
            <a:avLst/>
            <a:gdLst>
              <a:gd name="connsiteX0" fmla="*/ 113470 w 113469"/>
              <a:gd name="connsiteY0" fmla="*/ 56735 h 113469"/>
              <a:gd name="connsiteX1" fmla="*/ 56735 w 113469"/>
              <a:gd name="connsiteY1" fmla="*/ 113470 h 113469"/>
              <a:gd name="connsiteX2" fmla="*/ 0 w 113469"/>
              <a:gd name="connsiteY2" fmla="*/ 56735 h 113469"/>
              <a:gd name="connsiteX3" fmla="*/ 56735 w 113469"/>
              <a:gd name="connsiteY3" fmla="*/ 0 h 113469"/>
              <a:gd name="connsiteX4" fmla="*/ 113470 w 113469"/>
              <a:gd name="connsiteY4" fmla="*/ 56735 h 113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69" h="113469">
                <a:moveTo>
                  <a:pt x="113470" y="56735"/>
                </a:moveTo>
                <a:cubicBezTo>
                  <a:pt x="113470" y="88069"/>
                  <a:pt x="88069" y="113470"/>
                  <a:pt x="56735" y="113470"/>
                </a:cubicBezTo>
                <a:cubicBezTo>
                  <a:pt x="25401" y="113470"/>
                  <a:pt x="0" y="88069"/>
                  <a:pt x="0" y="56735"/>
                </a:cubicBezTo>
                <a:cubicBezTo>
                  <a:pt x="0" y="25401"/>
                  <a:pt x="25401" y="0"/>
                  <a:pt x="56735" y="0"/>
                </a:cubicBezTo>
                <a:cubicBezTo>
                  <a:pt x="88069" y="0"/>
                  <a:pt x="113470" y="25401"/>
                  <a:pt x="113470" y="56735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F205FD8C-7691-DA4E-8247-1ED9A07AC1BF}"/>
              </a:ext>
            </a:extLst>
          </p:cNvPr>
          <p:cNvSpPr txBox="1"/>
          <p:nvPr/>
        </p:nvSpPr>
        <p:spPr>
          <a:xfrm>
            <a:off x="401808" y="337011"/>
            <a:ext cx="470000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Analyze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E0ED0C9F-26C0-2249-AA04-BF6709C8BAF5}"/>
              </a:ext>
            </a:extLst>
          </p:cNvPr>
          <p:cNvSpPr txBox="1"/>
          <p:nvPr/>
        </p:nvSpPr>
        <p:spPr>
          <a:xfrm>
            <a:off x="401808" y="525022"/>
            <a:ext cx="545919" cy="282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0" i="0" u="none" strike="noStrike" kern="1200" cap="none" spc="-1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Feedback,</a:t>
            </a:r>
            <a:br>
              <a:rPr kumimoji="0" lang="en-US" sz="619" b="0" i="0" u="none" strike="noStrike" kern="1200" cap="none" spc="-1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</a:br>
            <a:r>
              <a:rPr kumimoji="0" lang="en-US" sz="619" b="0" i="0" u="none" strike="noStrike" kern="1200" cap="none" spc="-1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approvals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6E20E252-04BF-7A4F-AD34-9E71E1E1D0E9}"/>
              </a:ext>
            </a:extLst>
          </p:cNvPr>
          <p:cNvSpPr txBox="1"/>
          <p:nvPr/>
        </p:nvSpPr>
        <p:spPr>
          <a:xfrm>
            <a:off x="241708" y="164520"/>
            <a:ext cx="513282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LEGEND</a:t>
            </a:r>
          </a:p>
        </p:txBody>
      </p:sp>
      <p:pic>
        <p:nvPicPr>
          <p:cNvPr id="650" name="Picture 649">
            <a:extLst>
              <a:ext uri="{FF2B5EF4-FFF2-40B4-BE49-F238E27FC236}">
                <a16:creationId xmlns:a16="http://schemas.microsoft.com/office/drawing/2014/main" id="{5A1DE8FB-A366-A143-8AA5-B8F86347E1B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 contrast="100000"/>
          </a:blip>
          <a:stretch>
            <a:fillRect/>
          </a:stretch>
        </p:blipFill>
        <p:spPr>
          <a:xfrm>
            <a:off x="1757633" y="1298543"/>
            <a:ext cx="341129" cy="341129"/>
          </a:xfrm>
          <a:prstGeom prst="rect">
            <a:avLst/>
          </a:prstGeom>
        </p:spPr>
      </p:pic>
      <p:pic>
        <p:nvPicPr>
          <p:cNvPr id="651" name="Picture 650">
            <a:extLst>
              <a:ext uri="{FF2B5EF4-FFF2-40B4-BE49-F238E27FC236}">
                <a16:creationId xmlns:a16="http://schemas.microsoft.com/office/drawing/2014/main" id="{ACCC23FA-0F8B-554D-9D60-B255B955EC3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 contrast="100000"/>
          </a:blip>
          <a:stretch>
            <a:fillRect/>
          </a:stretch>
        </p:blipFill>
        <p:spPr>
          <a:xfrm>
            <a:off x="3781363" y="1298543"/>
            <a:ext cx="341128" cy="3411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71F09F-213A-374C-B81A-833C31DC8FD3}"/>
              </a:ext>
            </a:extLst>
          </p:cNvPr>
          <p:cNvGrpSpPr/>
          <p:nvPr/>
        </p:nvGrpSpPr>
        <p:grpSpPr>
          <a:xfrm>
            <a:off x="5474319" y="1268771"/>
            <a:ext cx="1001555" cy="339992"/>
            <a:chOff x="5426092" y="1268771"/>
            <a:chExt cx="1001555" cy="339992"/>
          </a:xfrm>
        </p:grpSpPr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C1E41019-9340-FC45-9850-3DC237FB3240}"/>
                </a:ext>
              </a:extLst>
            </p:cNvPr>
            <p:cNvSpPr txBox="1"/>
            <p:nvPr/>
          </p:nvSpPr>
          <p:spPr>
            <a:xfrm>
              <a:off x="5783866" y="1385066"/>
              <a:ext cx="240772" cy="203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2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-SemiBold"/>
                  <a:rtl val="0"/>
                </a:rPr>
                <a:t>+</a:t>
              </a:r>
            </a:p>
          </p:txBody>
        </p:sp>
        <p:pic>
          <p:nvPicPr>
            <p:cNvPr id="654" name="Picture 653">
              <a:extLst>
                <a:ext uri="{FF2B5EF4-FFF2-40B4-BE49-F238E27FC236}">
                  <a16:creationId xmlns:a16="http://schemas.microsoft.com/office/drawing/2014/main" id="{25A46785-0162-134A-86E3-084DD5D2C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-100000" contrast="100000"/>
            </a:blip>
            <a:stretch>
              <a:fillRect/>
            </a:stretch>
          </p:blipFill>
          <p:spPr>
            <a:xfrm>
              <a:off x="5426092" y="1329452"/>
              <a:ext cx="279310" cy="279310"/>
            </a:xfrm>
            <a:prstGeom prst="rect">
              <a:avLst/>
            </a:prstGeom>
          </p:spPr>
        </p:pic>
        <p:pic>
          <p:nvPicPr>
            <p:cNvPr id="655" name="Picture 654">
              <a:extLst>
                <a:ext uri="{FF2B5EF4-FFF2-40B4-BE49-F238E27FC236}">
                  <a16:creationId xmlns:a16="http://schemas.microsoft.com/office/drawing/2014/main" id="{F6ADEF91-9AC7-2844-9666-42BD964B1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-100000" contrast="100000"/>
            </a:blip>
            <a:stretch>
              <a:fillRect/>
            </a:stretch>
          </p:blipFill>
          <p:spPr>
            <a:xfrm>
              <a:off x="6087655" y="1268771"/>
              <a:ext cx="339992" cy="33999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1DDD27-7E34-3446-82C8-62B72A61C5D7}"/>
              </a:ext>
            </a:extLst>
          </p:cNvPr>
          <p:cNvGrpSpPr/>
          <p:nvPr/>
        </p:nvGrpSpPr>
        <p:grpSpPr>
          <a:xfrm>
            <a:off x="5331669" y="1652994"/>
            <a:ext cx="1305289" cy="246221"/>
            <a:chOff x="5253274" y="1652994"/>
            <a:chExt cx="1305289" cy="246221"/>
          </a:xfrm>
        </p:grpSpPr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6B1876C5-1D60-E046-B941-3FA850CFD1B5}"/>
                </a:ext>
              </a:extLst>
            </p:cNvPr>
            <p:cNvSpPr txBox="1"/>
            <p:nvPr/>
          </p:nvSpPr>
          <p:spPr>
            <a:xfrm>
              <a:off x="5253274" y="1652994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-SemiBold"/>
                  <a:rtl val="0"/>
                </a:rPr>
                <a:t>Provision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C0898E54-B73C-714B-87B3-495B0F65C93F}"/>
                </a:ext>
              </a:extLst>
            </p:cNvPr>
            <p:cNvSpPr txBox="1"/>
            <p:nvPr/>
          </p:nvSpPr>
          <p:spPr>
            <a:xfrm>
              <a:off x="5953909" y="1652994"/>
              <a:ext cx="6046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-SemiBold"/>
                  <a:rtl val="0"/>
                </a:rPr>
                <a:t>Deploy</a:t>
              </a:r>
            </a:p>
          </p:txBody>
        </p:sp>
      </p:grpSp>
      <p:sp>
        <p:nvSpPr>
          <p:cNvPr id="659" name="TextBox 658">
            <a:extLst>
              <a:ext uri="{FF2B5EF4-FFF2-40B4-BE49-F238E27FC236}">
                <a16:creationId xmlns:a16="http://schemas.microsoft.com/office/drawing/2014/main" id="{F6079548-2169-D442-950A-FCF14F0BB37A}"/>
              </a:ext>
            </a:extLst>
          </p:cNvPr>
          <p:cNvSpPr txBox="1"/>
          <p:nvPr/>
        </p:nvSpPr>
        <p:spPr>
          <a:xfrm>
            <a:off x="4396572" y="2325255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CI/CD Pipeline</a:t>
            </a:r>
          </a:p>
        </p:txBody>
      </p:sp>
      <p:pic>
        <p:nvPicPr>
          <p:cNvPr id="660" name="Picture 659">
            <a:extLst>
              <a:ext uri="{FF2B5EF4-FFF2-40B4-BE49-F238E27FC236}">
                <a16:creationId xmlns:a16="http://schemas.microsoft.com/office/drawing/2014/main" id="{AF22DA6E-5AAB-D84B-AB0D-DA13AC0F611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00000" contrast="100000"/>
          </a:blip>
          <a:stretch>
            <a:fillRect/>
          </a:stretch>
        </p:blipFill>
        <p:spPr>
          <a:xfrm>
            <a:off x="1724997" y="3430390"/>
            <a:ext cx="406400" cy="406400"/>
          </a:xfrm>
          <a:prstGeom prst="rect">
            <a:avLst/>
          </a:prstGeom>
        </p:spPr>
      </p:pic>
      <p:sp>
        <p:nvSpPr>
          <p:cNvPr id="663" name="TextBox 662">
            <a:extLst>
              <a:ext uri="{FF2B5EF4-FFF2-40B4-BE49-F238E27FC236}">
                <a16:creationId xmlns:a16="http://schemas.microsoft.com/office/drawing/2014/main" id="{E4C0B38E-1F9A-5D45-9CB5-EBAE8EC65C72}"/>
              </a:ext>
            </a:extLst>
          </p:cNvPr>
          <p:cNvSpPr txBox="1"/>
          <p:nvPr/>
        </p:nvSpPr>
        <p:spPr>
          <a:xfrm>
            <a:off x="5654335" y="3264926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Monitor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FD7B3EF2-C977-5E44-8AD3-5884995E9358}"/>
              </a:ext>
            </a:extLst>
          </p:cNvPr>
          <p:cNvSpPr txBox="1"/>
          <p:nvPr/>
        </p:nvSpPr>
        <p:spPr>
          <a:xfrm>
            <a:off x="7682059" y="3264926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Release</a:t>
            </a:r>
          </a:p>
        </p:txBody>
      </p:sp>
      <p:pic>
        <p:nvPicPr>
          <p:cNvPr id="669" name="Picture 668">
            <a:extLst>
              <a:ext uri="{FF2B5EF4-FFF2-40B4-BE49-F238E27FC236}">
                <a16:creationId xmlns:a16="http://schemas.microsoft.com/office/drawing/2014/main" id="{B455E315-3956-7B42-92B5-654F8E4888C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-100000" contrast="100000"/>
          </a:blip>
          <a:stretch>
            <a:fillRect/>
          </a:stretch>
        </p:blipFill>
        <p:spPr>
          <a:xfrm>
            <a:off x="5824220" y="3496790"/>
            <a:ext cx="301752" cy="297180"/>
          </a:xfrm>
          <a:prstGeom prst="rect">
            <a:avLst/>
          </a:prstGeom>
        </p:spPr>
      </p:pic>
      <p:pic>
        <p:nvPicPr>
          <p:cNvPr id="670" name="Picture 669">
            <a:extLst>
              <a:ext uri="{FF2B5EF4-FFF2-40B4-BE49-F238E27FC236}">
                <a16:creationId xmlns:a16="http://schemas.microsoft.com/office/drawing/2014/main" id="{EC531B21-8FC9-8B4B-88A3-D2EB6A12A40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0" contrast="100000"/>
          </a:blip>
          <a:stretch>
            <a:fillRect/>
          </a:stretch>
        </p:blipFill>
        <p:spPr>
          <a:xfrm>
            <a:off x="7875638" y="3536071"/>
            <a:ext cx="273600" cy="273600"/>
          </a:xfrm>
          <a:prstGeom prst="rect">
            <a:avLst/>
          </a:prstGeom>
        </p:spPr>
      </p:pic>
      <p:sp>
        <p:nvSpPr>
          <p:cNvPr id="680" name="Freeform 679">
            <a:extLst>
              <a:ext uri="{FF2B5EF4-FFF2-40B4-BE49-F238E27FC236}">
                <a16:creationId xmlns:a16="http://schemas.microsoft.com/office/drawing/2014/main" id="{A2966800-50DE-4846-BA83-20EF832AB1D1}"/>
              </a:ext>
            </a:extLst>
          </p:cNvPr>
          <p:cNvSpPr/>
          <p:nvPr/>
        </p:nvSpPr>
        <p:spPr>
          <a:xfrm>
            <a:off x="1366971" y="2357989"/>
            <a:ext cx="7188676" cy="812798"/>
          </a:xfrm>
          <a:custGeom>
            <a:avLst/>
            <a:gdLst>
              <a:gd name="connsiteX0" fmla="*/ 7188677 w 7188676"/>
              <a:gd name="connsiteY0" fmla="*/ 583209 h 812798"/>
              <a:gd name="connsiteX1" fmla="*/ 7188677 w 7188676"/>
              <a:gd name="connsiteY1" fmla="*/ 756163 h 812798"/>
              <a:gd name="connsiteX2" fmla="*/ 7132042 w 7188676"/>
              <a:gd name="connsiteY2" fmla="*/ 812798 h 812798"/>
              <a:gd name="connsiteX3" fmla="*/ 56635 w 7188676"/>
              <a:gd name="connsiteY3" fmla="*/ 812798 h 812798"/>
              <a:gd name="connsiteX4" fmla="*/ 0 w 7188676"/>
              <a:gd name="connsiteY4" fmla="*/ 756163 h 812798"/>
              <a:gd name="connsiteX5" fmla="*/ 0 w 7188676"/>
              <a:gd name="connsiteY5" fmla="*/ 0 h 81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8676" h="812798">
                <a:moveTo>
                  <a:pt x="7188677" y="583209"/>
                </a:moveTo>
                <a:lnTo>
                  <a:pt x="7188677" y="756163"/>
                </a:lnTo>
                <a:cubicBezTo>
                  <a:pt x="7188677" y="787443"/>
                  <a:pt x="7163322" y="812798"/>
                  <a:pt x="7132042" y="812798"/>
                </a:cubicBezTo>
                <a:lnTo>
                  <a:pt x="56635" y="812798"/>
                </a:lnTo>
                <a:cubicBezTo>
                  <a:pt x="25355" y="812798"/>
                  <a:pt x="0" y="787443"/>
                  <a:pt x="0" y="756163"/>
                </a:cubicBezTo>
                <a:lnTo>
                  <a:pt x="0" y="0"/>
                </a:lnTo>
              </a:path>
            </a:pathLst>
          </a:custGeom>
          <a:noFill/>
          <a:ln w="9525" cap="flat">
            <a:gradFill>
              <a:gsLst>
                <a:gs pos="0">
                  <a:srgbClr val="408BFC"/>
                </a:gs>
                <a:gs pos="100000">
                  <a:srgbClr val="BB8EFF"/>
                </a:gs>
              </a:gsLst>
              <a:lin ang="9000000" scaled="0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2" name="Freeform 681">
            <a:extLst>
              <a:ext uri="{FF2B5EF4-FFF2-40B4-BE49-F238E27FC236}">
                <a16:creationId xmlns:a16="http://schemas.microsoft.com/office/drawing/2014/main" id="{BA44D0B4-3D12-3745-954B-F6B0B0386EA1}"/>
              </a:ext>
            </a:extLst>
          </p:cNvPr>
          <p:cNvSpPr/>
          <p:nvPr/>
        </p:nvSpPr>
        <p:spPr>
          <a:xfrm>
            <a:off x="1368714" y="1994655"/>
            <a:ext cx="7184320" cy="768797"/>
          </a:xfrm>
          <a:custGeom>
            <a:avLst/>
            <a:gdLst>
              <a:gd name="connsiteX0" fmla="*/ 0 w 7184320"/>
              <a:gd name="connsiteY0" fmla="*/ 185937 h 768797"/>
              <a:gd name="connsiteX1" fmla="*/ 0 w 7184320"/>
              <a:gd name="connsiteY1" fmla="*/ 56635 h 768797"/>
              <a:gd name="connsiteX2" fmla="*/ 56635 w 7184320"/>
              <a:gd name="connsiteY2" fmla="*/ 0 h 768797"/>
              <a:gd name="connsiteX3" fmla="*/ 7127685 w 7184320"/>
              <a:gd name="connsiteY3" fmla="*/ 0 h 768797"/>
              <a:gd name="connsiteX4" fmla="*/ 7184320 w 7184320"/>
              <a:gd name="connsiteY4" fmla="*/ 56635 h 768797"/>
              <a:gd name="connsiteX5" fmla="*/ 7184320 w 7184320"/>
              <a:gd name="connsiteY5" fmla="*/ 768797 h 76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4320" h="768797">
                <a:moveTo>
                  <a:pt x="0" y="185937"/>
                </a:moveTo>
                <a:lnTo>
                  <a:pt x="0" y="56635"/>
                </a:lnTo>
                <a:cubicBezTo>
                  <a:pt x="0" y="25355"/>
                  <a:pt x="25355" y="0"/>
                  <a:pt x="56635" y="0"/>
                </a:cubicBezTo>
                <a:lnTo>
                  <a:pt x="7127685" y="0"/>
                </a:lnTo>
                <a:cubicBezTo>
                  <a:pt x="7158965" y="0"/>
                  <a:pt x="7184320" y="25355"/>
                  <a:pt x="7184320" y="56635"/>
                </a:cubicBezTo>
                <a:lnTo>
                  <a:pt x="7184320" y="768797"/>
                </a:lnTo>
              </a:path>
            </a:pathLst>
          </a:custGeom>
          <a:noFill/>
          <a:ln w="9525" cap="flat">
            <a:gradFill>
              <a:gsLst>
                <a:gs pos="0">
                  <a:srgbClr val="408BFC"/>
                </a:gs>
                <a:gs pos="100000">
                  <a:srgbClr val="BB8EFF"/>
                </a:gs>
              </a:gsLst>
              <a:lin ang="6600000" scaled="0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3" name="Freeform 682">
            <a:extLst>
              <a:ext uri="{FF2B5EF4-FFF2-40B4-BE49-F238E27FC236}">
                <a16:creationId xmlns:a16="http://schemas.microsoft.com/office/drawing/2014/main" id="{04230C9E-C882-F54C-8AA0-D31386756FA4}"/>
              </a:ext>
            </a:extLst>
          </p:cNvPr>
          <p:cNvSpPr/>
          <p:nvPr/>
        </p:nvSpPr>
        <p:spPr>
          <a:xfrm>
            <a:off x="1335909" y="2355332"/>
            <a:ext cx="61383" cy="47486"/>
          </a:xfrm>
          <a:custGeom>
            <a:avLst/>
            <a:gdLst>
              <a:gd name="connsiteX0" fmla="*/ 61384 w 61383"/>
              <a:gd name="connsiteY0" fmla="*/ 47486 h 47486"/>
              <a:gd name="connsiteX1" fmla="*/ 31019 w 61383"/>
              <a:gd name="connsiteY1" fmla="*/ 0 h 47486"/>
              <a:gd name="connsiteX2" fmla="*/ 0 w 61383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86">
                <a:moveTo>
                  <a:pt x="61384" y="47486"/>
                </a:moveTo>
                <a:lnTo>
                  <a:pt x="31019" y="0"/>
                </a:lnTo>
                <a:lnTo>
                  <a:pt x="0" y="47268"/>
                </a:lnTo>
              </a:path>
            </a:pathLst>
          </a:custGeom>
          <a:noFill/>
          <a:ln w="9525" cap="flat">
            <a:gradFill>
              <a:gsLst>
                <a:gs pos="0">
                  <a:srgbClr val="BB8EFF"/>
                </a:gs>
                <a:gs pos="100000">
                  <a:srgbClr val="BB8E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4" name="Freeform 683">
            <a:extLst>
              <a:ext uri="{FF2B5EF4-FFF2-40B4-BE49-F238E27FC236}">
                <a16:creationId xmlns:a16="http://schemas.microsoft.com/office/drawing/2014/main" id="{253D56C0-6DB8-7D44-837C-BBF6278484A6}"/>
              </a:ext>
            </a:extLst>
          </p:cNvPr>
          <p:cNvSpPr/>
          <p:nvPr/>
        </p:nvSpPr>
        <p:spPr>
          <a:xfrm>
            <a:off x="1897483" y="2042608"/>
            <a:ext cx="61383" cy="47486"/>
          </a:xfrm>
          <a:custGeom>
            <a:avLst/>
            <a:gdLst>
              <a:gd name="connsiteX0" fmla="*/ 61384 w 61383"/>
              <a:gd name="connsiteY0" fmla="*/ 47486 h 47486"/>
              <a:gd name="connsiteX1" fmla="*/ 31019 w 61383"/>
              <a:gd name="connsiteY1" fmla="*/ 0 h 47486"/>
              <a:gd name="connsiteX2" fmla="*/ 0 w 61383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86">
                <a:moveTo>
                  <a:pt x="61384" y="47486"/>
                </a:moveTo>
                <a:lnTo>
                  <a:pt x="31019" y="0"/>
                </a:lnTo>
                <a:lnTo>
                  <a:pt x="0" y="47268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5" name="Freeform 684">
            <a:extLst>
              <a:ext uri="{FF2B5EF4-FFF2-40B4-BE49-F238E27FC236}">
                <a16:creationId xmlns:a16="http://schemas.microsoft.com/office/drawing/2014/main" id="{94967241-5E19-AC4D-A087-1FCE8DF28C9B}"/>
              </a:ext>
            </a:extLst>
          </p:cNvPr>
          <p:cNvSpPr/>
          <p:nvPr/>
        </p:nvSpPr>
        <p:spPr>
          <a:xfrm>
            <a:off x="1925957" y="2043009"/>
            <a:ext cx="2021799" cy="323882"/>
          </a:xfrm>
          <a:custGeom>
            <a:avLst/>
            <a:gdLst>
              <a:gd name="connsiteX0" fmla="*/ 2014070 w 2014070"/>
              <a:gd name="connsiteY0" fmla="*/ 0 h 230417"/>
              <a:gd name="connsiteX1" fmla="*/ 2014070 w 2014070"/>
              <a:gd name="connsiteY1" fmla="*/ 172954 h 230417"/>
              <a:gd name="connsiteX2" fmla="*/ 1957435 w 2014070"/>
              <a:gd name="connsiteY2" fmla="*/ 229589 h 230417"/>
              <a:gd name="connsiteX3" fmla="*/ 1540471 w 2014070"/>
              <a:gd name="connsiteY3" fmla="*/ 230417 h 230417"/>
              <a:gd name="connsiteX4" fmla="*/ 56635 w 2014070"/>
              <a:gd name="connsiteY4" fmla="*/ 230417 h 230417"/>
              <a:gd name="connsiteX5" fmla="*/ 0 w 2014070"/>
              <a:gd name="connsiteY5" fmla="*/ 173782 h 230417"/>
              <a:gd name="connsiteX6" fmla="*/ 0 w 2014070"/>
              <a:gd name="connsiteY6" fmla="*/ 741 h 2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4070" h="230417">
                <a:moveTo>
                  <a:pt x="2014070" y="0"/>
                </a:moveTo>
                <a:lnTo>
                  <a:pt x="2014070" y="172954"/>
                </a:lnTo>
                <a:cubicBezTo>
                  <a:pt x="2014070" y="204234"/>
                  <a:pt x="1988715" y="229589"/>
                  <a:pt x="1957435" y="229589"/>
                </a:cubicBezTo>
                <a:lnTo>
                  <a:pt x="1540471" y="230417"/>
                </a:lnTo>
                <a:lnTo>
                  <a:pt x="56635" y="230417"/>
                </a:lnTo>
                <a:cubicBezTo>
                  <a:pt x="25355" y="230417"/>
                  <a:pt x="0" y="205062"/>
                  <a:pt x="0" y="173782"/>
                </a:cubicBezTo>
                <a:lnTo>
                  <a:pt x="0" y="741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" name="Freeform 685">
            <a:extLst>
              <a:ext uri="{FF2B5EF4-FFF2-40B4-BE49-F238E27FC236}">
                <a16:creationId xmlns:a16="http://schemas.microsoft.com/office/drawing/2014/main" id="{FE319515-A9FD-BA4E-925B-B72C0A68ED95}"/>
              </a:ext>
            </a:extLst>
          </p:cNvPr>
          <p:cNvSpPr/>
          <p:nvPr/>
        </p:nvSpPr>
        <p:spPr>
          <a:xfrm rot="16200000">
            <a:off x="2922467" y="2340949"/>
            <a:ext cx="61383" cy="47442"/>
          </a:xfrm>
          <a:custGeom>
            <a:avLst/>
            <a:gdLst>
              <a:gd name="connsiteX0" fmla="*/ 0 w 61383"/>
              <a:gd name="connsiteY0" fmla="*/ 47443 h 47442"/>
              <a:gd name="connsiteX1" fmla="*/ 30409 w 61383"/>
              <a:gd name="connsiteY1" fmla="*/ 0 h 47442"/>
              <a:gd name="connsiteX2" fmla="*/ 61384 w 61383"/>
              <a:gd name="connsiteY2" fmla="*/ 47225 h 4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42">
                <a:moveTo>
                  <a:pt x="0" y="47443"/>
                </a:moveTo>
                <a:lnTo>
                  <a:pt x="30409" y="0"/>
                </a:lnTo>
                <a:lnTo>
                  <a:pt x="61384" y="47225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7" name="Freeform 686">
            <a:extLst>
              <a:ext uri="{FF2B5EF4-FFF2-40B4-BE49-F238E27FC236}">
                <a16:creationId xmlns:a16="http://schemas.microsoft.com/office/drawing/2014/main" id="{C28E4A8B-4885-D346-AEC1-E03044BE0A8A}"/>
              </a:ext>
            </a:extLst>
          </p:cNvPr>
          <p:cNvSpPr/>
          <p:nvPr/>
        </p:nvSpPr>
        <p:spPr>
          <a:xfrm>
            <a:off x="1926612" y="2303585"/>
            <a:ext cx="6062661" cy="266959"/>
          </a:xfrm>
          <a:custGeom>
            <a:avLst/>
            <a:gdLst>
              <a:gd name="connsiteX0" fmla="*/ 6061597 w 6061597"/>
              <a:gd name="connsiteY0" fmla="*/ 0 h 164502"/>
              <a:gd name="connsiteX1" fmla="*/ 6061597 w 6061597"/>
              <a:gd name="connsiteY1" fmla="*/ 107083 h 164502"/>
              <a:gd name="connsiteX2" fmla="*/ 6004962 w 6061597"/>
              <a:gd name="connsiteY2" fmla="*/ 163718 h 164502"/>
              <a:gd name="connsiteX3" fmla="*/ 5605425 w 6061597"/>
              <a:gd name="connsiteY3" fmla="*/ 164502 h 164502"/>
              <a:gd name="connsiteX4" fmla="*/ 5514547 w 6061597"/>
              <a:gd name="connsiteY4" fmla="*/ 164502 h 164502"/>
              <a:gd name="connsiteX5" fmla="*/ 56635 w 6061597"/>
              <a:gd name="connsiteY5" fmla="*/ 163675 h 164502"/>
              <a:gd name="connsiteX6" fmla="*/ 0 w 6061597"/>
              <a:gd name="connsiteY6" fmla="*/ 107040 h 164502"/>
              <a:gd name="connsiteX7" fmla="*/ 0 w 6061597"/>
              <a:gd name="connsiteY7" fmla="*/ 0 h 16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61597" h="164502">
                <a:moveTo>
                  <a:pt x="6061597" y="0"/>
                </a:moveTo>
                <a:lnTo>
                  <a:pt x="6061597" y="107083"/>
                </a:lnTo>
                <a:cubicBezTo>
                  <a:pt x="6061597" y="138363"/>
                  <a:pt x="6036242" y="163718"/>
                  <a:pt x="6004962" y="163718"/>
                </a:cubicBezTo>
                <a:lnTo>
                  <a:pt x="5605425" y="164502"/>
                </a:lnTo>
                <a:lnTo>
                  <a:pt x="5514547" y="164502"/>
                </a:lnTo>
                <a:lnTo>
                  <a:pt x="56635" y="163675"/>
                </a:lnTo>
                <a:cubicBezTo>
                  <a:pt x="25355" y="163675"/>
                  <a:pt x="0" y="138320"/>
                  <a:pt x="0" y="107040"/>
                </a:cubicBezTo>
                <a:lnTo>
                  <a:pt x="0" y="0"/>
                </a:lnTo>
              </a:path>
            </a:pathLst>
          </a:custGeom>
          <a:noFill/>
          <a:ln w="9525" cap="flat">
            <a:gradFill>
              <a:gsLst>
                <a:gs pos="100000">
                  <a:srgbClr val="408BFC"/>
                </a:gs>
                <a:gs pos="0">
                  <a:srgbClr val="BB8EFF"/>
                </a:gs>
              </a:gsLst>
              <a:lin ang="2700000" scaled="0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8" name="Freeform 687">
            <a:extLst>
              <a:ext uri="{FF2B5EF4-FFF2-40B4-BE49-F238E27FC236}">
                <a16:creationId xmlns:a16="http://schemas.microsoft.com/office/drawing/2014/main" id="{F13CDC19-535E-3140-A46E-551C50FC643A}"/>
              </a:ext>
            </a:extLst>
          </p:cNvPr>
          <p:cNvSpPr/>
          <p:nvPr/>
        </p:nvSpPr>
        <p:spPr>
          <a:xfrm>
            <a:off x="5968848" y="2081675"/>
            <a:ext cx="2021799" cy="289427"/>
          </a:xfrm>
          <a:custGeom>
            <a:avLst/>
            <a:gdLst>
              <a:gd name="connsiteX0" fmla="*/ 0 w 2027270"/>
              <a:gd name="connsiteY0" fmla="*/ 0 h 230373"/>
              <a:gd name="connsiteX1" fmla="*/ 0 w 2027270"/>
              <a:gd name="connsiteY1" fmla="*/ 172954 h 230373"/>
              <a:gd name="connsiteX2" fmla="*/ 56635 w 2027270"/>
              <a:gd name="connsiteY2" fmla="*/ 229589 h 230373"/>
              <a:gd name="connsiteX3" fmla="*/ 504138 w 2027270"/>
              <a:gd name="connsiteY3" fmla="*/ 230373 h 230373"/>
              <a:gd name="connsiteX4" fmla="*/ 1970635 w 2027270"/>
              <a:gd name="connsiteY4" fmla="*/ 230373 h 230373"/>
              <a:gd name="connsiteX5" fmla="*/ 2027270 w 2027270"/>
              <a:gd name="connsiteY5" fmla="*/ 173739 h 230373"/>
              <a:gd name="connsiteX6" fmla="*/ 2027270 w 2027270"/>
              <a:gd name="connsiteY6" fmla="*/ 828 h 2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270" h="230373">
                <a:moveTo>
                  <a:pt x="0" y="0"/>
                </a:moveTo>
                <a:lnTo>
                  <a:pt x="0" y="172954"/>
                </a:lnTo>
                <a:cubicBezTo>
                  <a:pt x="0" y="204234"/>
                  <a:pt x="25355" y="229589"/>
                  <a:pt x="56635" y="229589"/>
                </a:cubicBezTo>
                <a:lnTo>
                  <a:pt x="504138" y="230373"/>
                </a:lnTo>
                <a:lnTo>
                  <a:pt x="1970635" y="230373"/>
                </a:lnTo>
                <a:cubicBezTo>
                  <a:pt x="2001916" y="230373"/>
                  <a:pt x="2027270" y="205018"/>
                  <a:pt x="2027270" y="173739"/>
                </a:cubicBezTo>
                <a:lnTo>
                  <a:pt x="2027270" y="82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9" name="Freeform 688">
            <a:extLst>
              <a:ext uri="{FF2B5EF4-FFF2-40B4-BE49-F238E27FC236}">
                <a16:creationId xmlns:a16="http://schemas.microsoft.com/office/drawing/2014/main" id="{9275C6C6-2B1A-9347-BA65-9790A826EDCB}"/>
              </a:ext>
            </a:extLst>
          </p:cNvPr>
          <p:cNvSpPr/>
          <p:nvPr/>
        </p:nvSpPr>
        <p:spPr>
          <a:xfrm>
            <a:off x="5937671" y="2094787"/>
            <a:ext cx="61383" cy="47486"/>
          </a:xfrm>
          <a:custGeom>
            <a:avLst/>
            <a:gdLst>
              <a:gd name="connsiteX0" fmla="*/ 0 w 61383"/>
              <a:gd name="connsiteY0" fmla="*/ 47486 h 47486"/>
              <a:gd name="connsiteX1" fmla="*/ 30409 w 61383"/>
              <a:gd name="connsiteY1" fmla="*/ 0 h 47486"/>
              <a:gd name="connsiteX2" fmla="*/ 61383 w 61383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86">
                <a:moveTo>
                  <a:pt x="0" y="47486"/>
                </a:moveTo>
                <a:lnTo>
                  <a:pt x="30409" y="0"/>
                </a:lnTo>
                <a:lnTo>
                  <a:pt x="61383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0" name="Freeform 689">
            <a:extLst>
              <a:ext uri="{FF2B5EF4-FFF2-40B4-BE49-F238E27FC236}">
                <a16:creationId xmlns:a16="http://schemas.microsoft.com/office/drawing/2014/main" id="{3DA46C4C-376C-0D4C-913D-26880679BE04}"/>
              </a:ext>
            </a:extLst>
          </p:cNvPr>
          <p:cNvSpPr/>
          <p:nvPr/>
        </p:nvSpPr>
        <p:spPr>
          <a:xfrm rot="16200000">
            <a:off x="6930064" y="2345969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7" name="Freeform 346">
            <a:extLst>
              <a:ext uri="{FF2B5EF4-FFF2-40B4-BE49-F238E27FC236}">
                <a16:creationId xmlns:a16="http://schemas.microsoft.com/office/drawing/2014/main" id="{881C5C48-4947-4D4F-8DC2-CEDAD312DC84}"/>
              </a:ext>
            </a:extLst>
          </p:cNvPr>
          <p:cNvSpPr/>
          <p:nvPr/>
        </p:nvSpPr>
        <p:spPr>
          <a:xfrm>
            <a:off x="1839604" y="3080371"/>
            <a:ext cx="162960" cy="162960"/>
          </a:xfrm>
          <a:custGeom>
            <a:avLst/>
            <a:gdLst>
              <a:gd name="connsiteX0" fmla="*/ 162960 w 162960"/>
              <a:gd name="connsiteY0" fmla="*/ 81480 h 162960"/>
              <a:gd name="connsiteX1" fmla="*/ 81480 w 162960"/>
              <a:gd name="connsiteY1" fmla="*/ 162960 h 162960"/>
              <a:gd name="connsiteX2" fmla="*/ 0 w 162960"/>
              <a:gd name="connsiteY2" fmla="*/ 81480 h 162960"/>
              <a:gd name="connsiteX3" fmla="*/ 81480 w 162960"/>
              <a:gd name="connsiteY3" fmla="*/ 0 h 162960"/>
              <a:gd name="connsiteX4" fmla="*/ 162960 w 162960"/>
              <a:gd name="connsiteY4" fmla="*/ 81480 h 16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960" h="162960">
                <a:moveTo>
                  <a:pt x="162960" y="81480"/>
                </a:moveTo>
                <a:cubicBezTo>
                  <a:pt x="162960" y="126480"/>
                  <a:pt x="126480" y="162960"/>
                  <a:pt x="81480" y="162960"/>
                </a:cubicBezTo>
                <a:cubicBezTo>
                  <a:pt x="36480" y="162960"/>
                  <a:pt x="0" y="126480"/>
                  <a:pt x="0" y="81480"/>
                </a:cubicBezTo>
                <a:cubicBezTo>
                  <a:pt x="0" y="36480"/>
                  <a:pt x="36480" y="0"/>
                  <a:pt x="81480" y="0"/>
                </a:cubicBezTo>
                <a:cubicBezTo>
                  <a:pt x="126480" y="0"/>
                  <a:pt x="162960" y="36480"/>
                  <a:pt x="162960" y="81480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4" name="Freeform 353">
            <a:extLst>
              <a:ext uri="{FF2B5EF4-FFF2-40B4-BE49-F238E27FC236}">
                <a16:creationId xmlns:a16="http://schemas.microsoft.com/office/drawing/2014/main" id="{4B828A63-1C98-8B41-B42F-F0A2B583B86D}"/>
              </a:ext>
            </a:extLst>
          </p:cNvPr>
          <p:cNvSpPr/>
          <p:nvPr/>
        </p:nvSpPr>
        <p:spPr>
          <a:xfrm>
            <a:off x="1870721" y="3112008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B394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6" name="Freeform 345">
            <a:extLst>
              <a:ext uri="{FF2B5EF4-FFF2-40B4-BE49-F238E27FC236}">
                <a16:creationId xmlns:a16="http://schemas.microsoft.com/office/drawing/2014/main" id="{BFB84F6A-A307-7744-B55E-ABC2CBAE19B1}"/>
              </a:ext>
            </a:extLst>
          </p:cNvPr>
          <p:cNvSpPr/>
          <p:nvPr/>
        </p:nvSpPr>
        <p:spPr>
          <a:xfrm>
            <a:off x="7915641" y="1914189"/>
            <a:ext cx="162960" cy="162960"/>
          </a:xfrm>
          <a:custGeom>
            <a:avLst/>
            <a:gdLst>
              <a:gd name="connsiteX0" fmla="*/ 162960 w 162960"/>
              <a:gd name="connsiteY0" fmla="*/ 81480 h 162960"/>
              <a:gd name="connsiteX1" fmla="*/ 81480 w 162960"/>
              <a:gd name="connsiteY1" fmla="*/ 162960 h 162960"/>
              <a:gd name="connsiteX2" fmla="*/ 0 w 162960"/>
              <a:gd name="connsiteY2" fmla="*/ 81480 h 162960"/>
              <a:gd name="connsiteX3" fmla="*/ 81480 w 162960"/>
              <a:gd name="connsiteY3" fmla="*/ 0 h 162960"/>
              <a:gd name="connsiteX4" fmla="*/ 162960 w 162960"/>
              <a:gd name="connsiteY4" fmla="*/ 81480 h 16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960" h="162960">
                <a:moveTo>
                  <a:pt x="162960" y="81480"/>
                </a:moveTo>
                <a:cubicBezTo>
                  <a:pt x="162960" y="126480"/>
                  <a:pt x="126480" y="162960"/>
                  <a:pt x="81480" y="162960"/>
                </a:cubicBezTo>
                <a:cubicBezTo>
                  <a:pt x="36480" y="162960"/>
                  <a:pt x="0" y="126480"/>
                  <a:pt x="0" y="81480"/>
                </a:cubicBezTo>
                <a:cubicBezTo>
                  <a:pt x="0" y="36480"/>
                  <a:pt x="36480" y="0"/>
                  <a:pt x="81480" y="0"/>
                </a:cubicBezTo>
                <a:cubicBezTo>
                  <a:pt x="126480" y="0"/>
                  <a:pt x="162960" y="36480"/>
                  <a:pt x="162960" y="81480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2" name="Freeform 411">
            <a:extLst>
              <a:ext uri="{FF2B5EF4-FFF2-40B4-BE49-F238E27FC236}">
                <a16:creationId xmlns:a16="http://schemas.microsoft.com/office/drawing/2014/main" id="{767D97EB-E2A5-3640-B15A-3A49F7FF043C}"/>
              </a:ext>
            </a:extLst>
          </p:cNvPr>
          <p:cNvSpPr/>
          <p:nvPr/>
        </p:nvSpPr>
        <p:spPr>
          <a:xfrm>
            <a:off x="7948090" y="1944669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4589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7" name="Freeform 576">
            <a:extLst>
              <a:ext uri="{FF2B5EF4-FFF2-40B4-BE49-F238E27FC236}">
                <a16:creationId xmlns:a16="http://schemas.microsoft.com/office/drawing/2014/main" id="{605E8C4D-B025-B040-995F-DCE8785029A3}"/>
              </a:ext>
            </a:extLst>
          </p:cNvPr>
          <p:cNvSpPr/>
          <p:nvPr/>
        </p:nvSpPr>
        <p:spPr>
          <a:xfrm>
            <a:off x="7970915" y="1967494"/>
            <a:ext cx="55076" cy="55076"/>
          </a:xfrm>
          <a:custGeom>
            <a:avLst/>
            <a:gdLst>
              <a:gd name="connsiteX0" fmla="*/ 55077 w 55076"/>
              <a:gd name="connsiteY0" fmla="*/ 27538 h 55076"/>
              <a:gd name="connsiteX1" fmla="*/ 27538 w 55076"/>
              <a:gd name="connsiteY1" fmla="*/ 55077 h 55076"/>
              <a:gd name="connsiteX2" fmla="*/ 0 w 55076"/>
              <a:gd name="connsiteY2" fmla="*/ 27538 h 55076"/>
              <a:gd name="connsiteX3" fmla="*/ 27538 w 55076"/>
              <a:gd name="connsiteY3" fmla="*/ 0 h 55076"/>
              <a:gd name="connsiteX4" fmla="*/ 55077 w 55076"/>
              <a:gd name="connsiteY4" fmla="*/ 27538 h 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76" h="55076">
                <a:moveTo>
                  <a:pt x="55077" y="27538"/>
                </a:moveTo>
                <a:cubicBezTo>
                  <a:pt x="55077" y="42747"/>
                  <a:pt x="42747" y="55077"/>
                  <a:pt x="27538" y="55077"/>
                </a:cubicBezTo>
                <a:cubicBezTo>
                  <a:pt x="12329" y="55077"/>
                  <a:pt x="0" y="42747"/>
                  <a:pt x="0" y="27538"/>
                </a:cubicBezTo>
                <a:cubicBezTo>
                  <a:pt x="0" y="12329"/>
                  <a:pt x="12329" y="0"/>
                  <a:pt x="27538" y="0"/>
                </a:cubicBezTo>
                <a:cubicBezTo>
                  <a:pt x="42747" y="0"/>
                  <a:pt x="55077" y="12329"/>
                  <a:pt x="55077" y="27538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3" name="Freeform 692">
            <a:extLst>
              <a:ext uri="{FF2B5EF4-FFF2-40B4-BE49-F238E27FC236}">
                <a16:creationId xmlns:a16="http://schemas.microsoft.com/office/drawing/2014/main" id="{B6648D3E-CC24-5F40-BD4D-370B53D7BE45}"/>
              </a:ext>
            </a:extLst>
          </p:cNvPr>
          <p:cNvSpPr/>
          <p:nvPr/>
        </p:nvSpPr>
        <p:spPr>
          <a:xfrm>
            <a:off x="5886954" y="1920575"/>
            <a:ext cx="162960" cy="162960"/>
          </a:xfrm>
          <a:custGeom>
            <a:avLst/>
            <a:gdLst>
              <a:gd name="connsiteX0" fmla="*/ 162960 w 162960"/>
              <a:gd name="connsiteY0" fmla="*/ 81480 h 162960"/>
              <a:gd name="connsiteX1" fmla="*/ 81480 w 162960"/>
              <a:gd name="connsiteY1" fmla="*/ 162960 h 162960"/>
              <a:gd name="connsiteX2" fmla="*/ 0 w 162960"/>
              <a:gd name="connsiteY2" fmla="*/ 81480 h 162960"/>
              <a:gd name="connsiteX3" fmla="*/ 81480 w 162960"/>
              <a:gd name="connsiteY3" fmla="*/ 0 h 162960"/>
              <a:gd name="connsiteX4" fmla="*/ 162960 w 162960"/>
              <a:gd name="connsiteY4" fmla="*/ 81480 h 16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960" h="162960">
                <a:moveTo>
                  <a:pt x="162960" y="81480"/>
                </a:moveTo>
                <a:cubicBezTo>
                  <a:pt x="162960" y="126480"/>
                  <a:pt x="126480" y="162960"/>
                  <a:pt x="81480" y="162960"/>
                </a:cubicBezTo>
                <a:cubicBezTo>
                  <a:pt x="36480" y="162960"/>
                  <a:pt x="0" y="126480"/>
                  <a:pt x="0" y="81480"/>
                </a:cubicBezTo>
                <a:cubicBezTo>
                  <a:pt x="0" y="36480"/>
                  <a:pt x="36480" y="0"/>
                  <a:pt x="81480" y="0"/>
                </a:cubicBezTo>
                <a:cubicBezTo>
                  <a:pt x="126480" y="0"/>
                  <a:pt x="162960" y="36480"/>
                  <a:pt x="162960" y="81480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4" name="Freeform 693">
            <a:extLst>
              <a:ext uri="{FF2B5EF4-FFF2-40B4-BE49-F238E27FC236}">
                <a16:creationId xmlns:a16="http://schemas.microsoft.com/office/drawing/2014/main" id="{DEC0126A-C41F-4044-A674-431DBA231147}"/>
              </a:ext>
            </a:extLst>
          </p:cNvPr>
          <p:cNvSpPr/>
          <p:nvPr/>
        </p:nvSpPr>
        <p:spPr>
          <a:xfrm>
            <a:off x="5919403" y="1951055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4589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5" name="Freeform 694">
            <a:extLst>
              <a:ext uri="{FF2B5EF4-FFF2-40B4-BE49-F238E27FC236}">
                <a16:creationId xmlns:a16="http://schemas.microsoft.com/office/drawing/2014/main" id="{85CAFB24-7BF6-C341-9C0A-8573A79992D4}"/>
              </a:ext>
            </a:extLst>
          </p:cNvPr>
          <p:cNvSpPr/>
          <p:nvPr/>
        </p:nvSpPr>
        <p:spPr>
          <a:xfrm>
            <a:off x="5942228" y="1973880"/>
            <a:ext cx="55076" cy="55076"/>
          </a:xfrm>
          <a:custGeom>
            <a:avLst/>
            <a:gdLst>
              <a:gd name="connsiteX0" fmla="*/ 55077 w 55076"/>
              <a:gd name="connsiteY0" fmla="*/ 27538 h 55076"/>
              <a:gd name="connsiteX1" fmla="*/ 27538 w 55076"/>
              <a:gd name="connsiteY1" fmla="*/ 55077 h 55076"/>
              <a:gd name="connsiteX2" fmla="*/ 0 w 55076"/>
              <a:gd name="connsiteY2" fmla="*/ 27538 h 55076"/>
              <a:gd name="connsiteX3" fmla="*/ 27538 w 55076"/>
              <a:gd name="connsiteY3" fmla="*/ 0 h 55076"/>
              <a:gd name="connsiteX4" fmla="*/ 55077 w 55076"/>
              <a:gd name="connsiteY4" fmla="*/ 27538 h 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76" h="55076">
                <a:moveTo>
                  <a:pt x="55077" y="27538"/>
                </a:moveTo>
                <a:cubicBezTo>
                  <a:pt x="55077" y="42747"/>
                  <a:pt x="42747" y="55077"/>
                  <a:pt x="27538" y="55077"/>
                </a:cubicBezTo>
                <a:cubicBezTo>
                  <a:pt x="12329" y="55077"/>
                  <a:pt x="0" y="42747"/>
                  <a:pt x="0" y="27538"/>
                </a:cubicBezTo>
                <a:cubicBezTo>
                  <a:pt x="0" y="12329"/>
                  <a:pt x="12329" y="0"/>
                  <a:pt x="27538" y="0"/>
                </a:cubicBezTo>
                <a:cubicBezTo>
                  <a:pt x="42747" y="0"/>
                  <a:pt x="55077" y="12329"/>
                  <a:pt x="55077" y="27538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006E5FDB-62EA-5D41-B842-1D48B148C372}"/>
              </a:ext>
            </a:extLst>
          </p:cNvPr>
          <p:cNvSpPr txBox="1"/>
          <p:nvPr/>
        </p:nvSpPr>
        <p:spPr>
          <a:xfrm>
            <a:off x="3725743" y="3264926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Plan</a:t>
            </a:r>
          </a:p>
        </p:txBody>
      </p:sp>
      <p:pic>
        <p:nvPicPr>
          <p:cNvPr id="701" name="Picture 700">
            <a:extLst>
              <a:ext uri="{FF2B5EF4-FFF2-40B4-BE49-F238E27FC236}">
                <a16:creationId xmlns:a16="http://schemas.microsoft.com/office/drawing/2014/main" id="{F178314E-FFFD-4B42-99C8-36D204FB313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-100000" contrast="100000"/>
          </a:blip>
          <a:stretch>
            <a:fillRect/>
          </a:stretch>
        </p:blipFill>
        <p:spPr>
          <a:xfrm>
            <a:off x="7801234" y="1298543"/>
            <a:ext cx="341128" cy="341128"/>
          </a:xfrm>
          <a:prstGeom prst="rect">
            <a:avLst/>
          </a:prstGeom>
        </p:spPr>
      </p:pic>
      <p:sp>
        <p:nvSpPr>
          <p:cNvPr id="702" name="TextBox 701">
            <a:extLst>
              <a:ext uri="{FF2B5EF4-FFF2-40B4-BE49-F238E27FC236}">
                <a16:creationId xmlns:a16="http://schemas.microsoft.com/office/drawing/2014/main" id="{FEFEE4BC-51A6-F545-8E98-7F4F479C1945}"/>
              </a:ext>
            </a:extLst>
          </p:cNvPr>
          <p:cNvSpPr txBox="1"/>
          <p:nvPr/>
        </p:nvSpPr>
        <p:spPr>
          <a:xfrm>
            <a:off x="7748820" y="1652994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Test</a:t>
            </a:r>
          </a:p>
        </p:txBody>
      </p:sp>
      <p:sp>
        <p:nvSpPr>
          <p:cNvPr id="400" name="Freeform 399">
            <a:extLst>
              <a:ext uri="{FF2B5EF4-FFF2-40B4-BE49-F238E27FC236}">
                <a16:creationId xmlns:a16="http://schemas.microsoft.com/office/drawing/2014/main" id="{5B012581-A9BE-9E46-9FE3-AD3A107B8BE7}"/>
              </a:ext>
            </a:extLst>
          </p:cNvPr>
          <p:cNvSpPr/>
          <p:nvPr/>
        </p:nvSpPr>
        <p:spPr>
          <a:xfrm>
            <a:off x="3900258" y="1939445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868F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8" name="Freeform 377">
            <a:extLst>
              <a:ext uri="{FF2B5EF4-FFF2-40B4-BE49-F238E27FC236}">
                <a16:creationId xmlns:a16="http://schemas.microsoft.com/office/drawing/2014/main" id="{2BB1052F-D4C4-7E4F-AF75-B5C6296668F9}"/>
              </a:ext>
            </a:extLst>
          </p:cNvPr>
          <p:cNvSpPr/>
          <p:nvPr/>
        </p:nvSpPr>
        <p:spPr>
          <a:xfrm>
            <a:off x="1888090" y="1943373"/>
            <a:ext cx="100584" cy="100584"/>
          </a:xfrm>
          <a:custGeom>
            <a:avLst/>
            <a:gdLst>
              <a:gd name="connsiteX0" fmla="*/ 92871 w 92870"/>
              <a:gd name="connsiteY0" fmla="*/ 46435 h 92870"/>
              <a:gd name="connsiteX1" fmla="*/ 46435 w 92870"/>
              <a:gd name="connsiteY1" fmla="*/ 92871 h 92870"/>
              <a:gd name="connsiteX2" fmla="*/ 0 w 92870"/>
              <a:gd name="connsiteY2" fmla="*/ 46435 h 92870"/>
              <a:gd name="connsiteX3" fmla="*/ 46435 w 92870"/>
              <a:gd name="connsiteY3" fmla="*/ 0 h 92870"/>
              <a:gd name="connsiteX4" fmla="*/ 92871 w 92870"/>
              <a:gd name="connsiteY4" fmla="*/ 46435 h 9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70" h="92870">
                <a:moveTo>
                  <a:pt x="92871" y="46435"/>
                </a:moveTo>
                <a:cubicBezTo>
                  <a:pt x="92871" y="72081"/>
                  <a:pt x="72081" y="92871"/>
                  <a:pt x="46435" y="92871"/>
                </a:cubicBezTo>
                <a:cubicBezTo>
                  <a:pt x="20790" y="92871"/>
                  <a:pt x="0" y="72081"/>
                  <a:pt x="0" y="46435"/>
                </a:cubicBezTo>
                <a:cubicBezTo>
                  <a:pt x="0" y="20790"/>
                  <a:pt x="20790" y="0"/>
                  <a:pt x="46435" y="0"/>
                </a:cubicBezTo>
                <a:cubicBezTo>
                  <a:pt x="72081" y="0"/>
                  <a:pt x="92871" y="20790"/>
                  <a:pt x="92871" y="46435"/>
                </a:cubicBezTo>
                <a:close/>
              </a:path>
            </a:pathLst>
          </a:custGeom>
          <a:solidFill>
            <a:srgbClr val="A092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569D4D-F388-874E-943A-9570F15A7649}"/>
              </a:ext>
            </a:extLst>
          </p:cNvPr>
          <p:cNvGrpSpPr/>
          <p:nvPr/>
        </p:nvGrpSpPr>
        <p:grpSpPr>
          <a:xfrm>
            <a:off x="3902885" y="3123103"/>
            <a:ext cx="100813" cy="100813"/>
            <a:chOff x="3902885" y="3123103"/>
            <a:chExt cx="100813" cy="100813"/>
          </a:xfrm>
        </p:grpSpPr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15408AC5-1571-094B-871B-9C8FF7DB4BBD}"/>
                </a:ext>
              </a:extLst>
            </p:cNvPr>
            <p:cNvSpPr/>
            <p:nvPr/>
          </p:nvSpPr>
          <p:spPr>
            <a:xfrm>
              <a:off x="3902885" y="3123103"/>
              <a:ext cx="100813" cy="100813"/>
            </a:xfrm>
            <a:custGeom>
              <a:avLst/>
              <a:gdLst>
                <a:gd name="connsiteX0" fmla="*/ 50450 w 100813"/>
                <a:gd name="connsiteY0" fmla="*/ 0 h 100813"/>
                <a:gd name="connsiteX1" fmla="*/ 0 w 100813"/>
                <a:gd name="connsiteY1" fmla="*/ 50363 h 100813"/>
                <a:gd name="connsiteX2" fmla="*/ 50363 w 100813"/>
                <a:gd name="connsiteY2" fmla="*/ 100814 h 100813"/>
                <a:gd name="connsiteX3" fmla="*/ 100813 w 100813"/>
                <a:gd name="connsiteY3" fmla="*/ 50450 h 100813"/>
                <a:gd name="connsiteX4" fmla="*/ 100813 w 100813"/>
                <a:gd name="connsiteY4" fmla="*/ 50407 h 100813"/>
                <a:gd name="connsiteX5" fmla="*/ 50450 w 100813"/>
                <a:gd name="connsiteY5" fmla="*/ 0 h 100813"/>
                <a:gd name="connsiteX6" fmla="*/ 50450 w 100813"/>
                <a:gd name="connsiteY6" fmla="*/ 77945 h 100813"/>
                <a:gd name="connsiteX7" fmla="*/ 22825 w 100813"/>
                <a:gd name="connsiteY7" fmla="*/ 50407 h 100813"/>
                <a:gd name="connsiteX8" fmla="*/ 50363 w 100813"/>
                <a:gd name="connsiteY8" fmla="*/ 22781 h 100813"/>
                <a:gd name="connsiteX9" fmla="*/ 77989 w 100813"/>
                <a:gd name="connsiteY9" fmla="*/ 50320 h 100813"/>
                <a:gd name="connsiteX10" fmla="*/ 77989 w 100813"/>
                <a:gd name="connsiteY10" fmla="*/ 50407 h 100813"/>
                <a:gd name="connsiteX11" fmla="*/ 50450 w 100813"/>
                <a:gd name="connsiteY11" fmla="*/ 77945 h 10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813" h="100813">
                  <a:moveTo>
                    <a:pt x="50450" y="0"/>
                  </a:moveTo>
                  <a:cubicBezTo>
                    <a:pt x="22611" y="-26"/>
                    <a:pt x="26" y="22524"/>
                    <a:pt x="0" y="50363"/>
                  </a:cubicBezTo>
                  <a:cubicBezTo>
                    <a:pt x="-22" y="78203"/>
                    <a:pt x="22524" y="100787"/>
                    <a:pt x="50363" y="100814"/>
                  </a:cubicBezTo>
                  <a:cubicBezTo>
                    <a:pt x="78203" y="100836"/>
                    <a:pt x="100787" y="78290"/>
                    <a:pt x="100813" y="50450"/>
                  </a:cubicBezTo>
                  <a:cubicBezTo>
                    <a:pt x="100813" y="50437"/>
                    <a:pt x="100813" y="50420"/>
                    <a:pt x="100813" y="50407"/>
                  </a:cubicBezTo>
                  <a:cubicBezTo>
                    <a:pt x="100813" y="22585"/>
                    <a:pt x="78272" y="22"/>
                    <a:pt x="50450" y="0"/>
                  </a:cubicBezTo>
                  <a:close/>
                  <a:moveTo>
                    <a:pt x="50450" y="77945"/>
                  </a:moveTo>
                  <a:cubicBezTo>
                    <a:pt x="35219" y="77967"/>
                    <a:pt x="22851" y="65638"/>
                    <a:pt x="22825" y="50407"/>
                  </a:cubicBezTo>
                  <a:cubicBezTo>
                    <a:pt x="22803" y="35176"/>
                    <a:pt x="35132" y="22808"/>
                    <a:pt x="50363" y="22781"/>
                  </a:cubicBezTo>
                  <a:cubicBezTo>
                    <a:pt x="65594" y="22760"/>
                    <a:pt x="77963" y="35089"/>
                    <a:pt x="77989" y="50320"/>
                  </a:cubicBezTo>
                  <a:cubicBezTo>
                    <a:pt x="77989" y="50350"/>
                    <a:pt x="77989" y="50376"/>
                    <a:pt x="77989" y="50407"/>
                  </a:cubicBezTo>
                  <a:cubicBezTo>
                    <a:pt x="77963" y="65607"/>
                    <a:pt x="65651" y="77919"/>
                    <a:pt x="50450" y="77945"/>
                  </a:cubicBezTo>
                  <a:close/>
                </a:path>
              </a:pathLst>
            </a:custGeom>
            <a:solidFill>
              <a:srgbClr val="868FFF"/>
            </a:solidFill>
            <a:ln w="8721" cap="flat">
              <a:solidFill>
                <a:srgbClr val="00BAB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8B5665BC-8FB8-AA44-BA16-2446A6CBCDA9}"/>
                </a:ext>
              </a:extLst>
            </p:cNvPr>
            <p:cNvSpPr/>
            <p:nvPr/>
          </p:nvSpPr>
          <p:spPr>
            <a:xfrm>
              <a:off x="3925710" y="3145928"/>
              <a:ext cx="55163" cy="55163"/>
            </a:xfrm>
            <a:custGeom>
              <a:avLst/>
              <a:gdLst>
                <a:gd name="connsiteX0" fmla="*/ 55164 w 55163"/>
                <a:gd name="connsiteY0" fmla="*/ 27582 h 55163"/>
                <a:gd name="connsiteX1" fmla="*/ 27582 w 55163"/>
                <a:gd name="connsiteY1" fmla="*/ 55164 h 55163"/>
                <a:gd name="connsiteX2" fmla="*/ 0 w 55163"/>
                <a:gd name="connsiteY2" fmla="*/ 27582 h 55163"/>
                <a:gd name="connsiteX3" fmla="*/ 27582 w 55163"/>
                <a:gd name="connsiteY3" fmla="*/ 0 h 55163"/>
                <a:gd name="connsiteX4" fmla="*/ 27626 w 55163"/>
                <a:gd name="connsiteY4" fmla="*/ 0 h 55163"/>
                <a:gd name="connsiteX5" fmla="*/ 55164 w 55163"/>
                <a:gd name="connsiteY5" fmla="*/ 27582 h 5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63" h="55163">
                  <a:moveTo>
                    <a:pt x="55164" y="27582"/>
                  </a:moveTo>
                  <a:cubicBezTo>
                    <a:pt x="55164" y="42813"/>
                    <a:pt x="42813" y="55164"/>
                    <a:pt x="27582" y="55164"/>
                  </a:cubicBezTo>
                  <a:cubicBezTo>
                    <a:pt x="12351" y="55164"/>
                    <a:pt x="0" y="42813"/>
                    <a:pt x="0" y="27582"/>
                  </a:cubicBezTo>
                  <a:cubicBezTo>
                    <a:pt x="0" y="12351"/>
                    <a:pt x="12351" y="0"/>
                    <a:pt x="27582" y="0"/>
                  </a:cubicBezTo>
                  <a:cubicBezTo>
                    <a:pt x="27595" y="0"/>
                    <a:pt x="27613" y="0"/>
                    <a:pt x="27626" y="0"/>
                  </a:cubicBezTo>
                  <a:cubicBezTo>
                    <a:pt x="42844" y="22"/>
                    <a:pt x="55164" y="12364"/>
                    <a:pt x="55164" y="27582"/>
                  </a:cubicBezTo>
                  <a:close/>
                </a:path>
              </a:pathLst>
            </a:custGeom>
            <a:solidFill>
              <a:schemeClr val="bg1"/>
            </a:solidFill>
            <a:ln w="8721" cap="flat">
              <a:solidFill>
                <a:srgbClr val="00BAB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38" name="Freeform 437">
            <a:extLst>
              <a:ext uri="{FF2B5EF4-FFF2-40B4-BE49-F238E27FC236}">
                <a16:creationId xmlns:a16="http://schemas.microsoft.com/office/drawing/2014/main" id="{63843FB3-0301-C643-A305-9D04EC29EBFA}"/>
              </a:ext>
            </a:extLst>
          </p:cNvPr>
          <p:cNvSpPr/>
          <p:nvPr/>
        </p:nvSpPr>
        <p:spPr>
          <a:xfrm>
            <a:off x="5929796" y="3121058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-1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-1" y="78178"/>
                  <a:pt x="-1" y="50363"/>
                </a:cubicBezTo>
                <a:cubicBezTo>
                  <a:pt x="-1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5D8B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77993-4984-E140-9209-F3BC89D0C613}"/>
              </a:ext>
            </a:extLst>
          </p:cNvPr>
          <p:cNvGrpSpPr/>
          <p:nvPr/>
        </p:nvGrpSpPr>
        <p:grpSpPr>
          <a:xfrm>
            <a:off x="7959334" y="3121451"/>
            <a:ext cx="100726" cy="100726"/>
            <a:chOff x="7959334" y="3121451"/>
            <a:chExt cx="100726" cy="100726"/>
          </a:xfrm>
        </p:grpSpPr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DDBA9CD3-EA5C-D140-84DD-04A32215E2C4}"/>
                </a:ext>
              </a:extLst>
            </p:cNvPr>
            <p:cNvSpPr/>
            <p:nvPr/>
          </p:nvSpPr>
          <p:spPr>
            <a:xfrm>
              <a:off x="7959334" y="3121451"/>
              <a:ext cx="100726" cy="100726"/>
            </a:xfrm>
            <a:custGeom>
              <a:avLst/>
              <a:gdLst>
                <a:gd name="connsiteX0" fmla="*/ 100726 w 100726"/>
                <a:gd name="connsiteY0" fmla="*/ 50363 h 100726"/>
                <a:gd name="connsiteX1" fmla="*/ 50363 w 100726"/>
                <a:gd name="connsiteY1" fmla="*/ 100726 h 100726"/>
                <a:gd name="connsiteX2" fmla="*/ 0 w 100726"/>
                <a:gd name="connsiteY2" fmla="*/ 50363 h 100726"/>
                <a:gd name="connsiteX3" fmla="*/ 50363 w 100726"/>
                <a:gd name="connsiteY3" fmla="*/ 0 h 100726"/>
                <a:gd name="connsiteX4" fmla="*/ 100726 w 100726"/>
                <a:gd name="connsiteY4" fmla="*/ 50363 h 10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26" h="100726">
                  <a:moveTo>
                    <a:pt x="100726" y="50363"/>
                  </a:moveTo>
                  <a:cubicBezTo>
                    <a:pt x="100726" y="78178"/>
                    <a:pt x="78178" y="100726"/>
                    <a:pt x="50363" y="100726"/>
                  </a:cubicBezTo>
                  <a:cubicBezTo>
                    <a:pt x="22548" y="100726"/>
                    <a:pt x="0" y="78178"/>
                    <a:pt x="0" y="50363"/>
                  </a:cubicBezTo>
                  <a:cubicBezTo>
                    <a:pt x="0" y="22548"/>
                    <a:pt x="22548" y="0"/>
                    <a:pt x="50363" y="0"/>
                  </a:cubicBezTo>
                  <a:cubicBezTo>
                    <a:pt x="78178" y="0"/>
                    <a:pt x="100726" y="22548"/>
                    <a:pt x="100726" y="50363"/>
                  </a:cubicBezTo>
                  <a:close/>
                </a:path>
              </a:pathLst>
            </a:custGeom>
            <a:solidFill>
              <a:srgbClr val="4589FF"/>
            </a:solidFill>
            <a:ln w="8721" cap="flat">
              <a:solidFill>
                <a:srgbClr val="00BAB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E4A1DD77-84B6-7F4B-B722-E21F2181FA04}"/>
                </a:ext>
              </a:extLst>
            </p:cNvPr>
            <p:cNvSpPr/>
            <p:nvPr/>
          </p:nvSpPr>
          <p:spPr>
            <a:xfrm>
              <a:off x="7982159" y="3144276"/>
              <a:ext cx="55076" cy="55076"/>
            </a:xfrm>
            <a:custGeom>
              <a:avLst/>
              <a:gdLst>
                <a:gd name="connsiteX0" fmla="*/ 55077 w 55076"/>
                <a:gd name="connsiteY0" fmla="*/ 27538 h 55076"/>
                <a:gd name="connsiteX1" fmla="*/ 27538 w 55076"/>
                <a:gd name="connsiteY1" fmla="*/ 55076 h 55076"/>
                <a:gd name="connsiteX2" fmla="*/ 0 w 55076"/>
                <a:gd name="connsiteY2" fmla="*/ 27538 h 55076"/>
                <a:gd name="connsiteX3" fmla="*/ 27538 w 55076"/>
                <a:gd name="connsiteY3" fmla="*/ 0 h 55076"/>
                <a:gd name="connsiteX4" fmla="*/ 55077 w 55076"/>
                <a:gd name="connsiteY4" fmla="*/ 27538 h 5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6" h="55076">
                  <a:moveTo>
                    <a:pt x="55077" y="27538"/>
                  </a:moveTo>
                  <a:cubicBezTo>
                    <a:pt x="55077" y="42747"/>
                    <a:pt x="42747" y="55076"/>
                    <a:pt x="27538" y="55076"/>
                  </a:cubicBezTo>
                  <a:cubicBezTo>
                    <a:pt x="12329" y="55076"/>
                    <a:pt x="0" y="42747"/>
                    <a:pt x="0" y="27538"/>
                  </a:cubicBezTo>
                  <a:cubicBezTo>
                    <a:pt x="0" y="12329"/>
                    <a:pt x="12329" y="0"/>
                    <a:pt x="27538" y="0"/>
                  </a:cubicBezTo>
                  <a:cubicBezTo>
                    <a:pt x="42747" y="0"/>
                    <a:pt x="55077" y="12329"/>
                    <a:pt x="55077" y="27538"/>
                  </a:cubicBezTo>
                  <a:close/>
                </a:path>
              </a:pathLst>
            </a:custGeom>
            <a:solidFill>
              <a:schemeClr val="bg1"/>
            </a:solidFill>
            <a:ln w="8721" cap="flat">
              <a:solidFill>
                <a:srgbClr val="00BAB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81" name="Freeform 680">
            <a:extLst>
              <a:ext uri="{FF2B5EF4-FFF2-40B4-BE49-F238E27FC236}">
                <a16:creationId xmlns:a16="http://schemas.microsoft.com/office/drawing/2014/main" id="{812A15F7-DF55-FB4C-92B2-C31007E5D4C9}"/>
              </a:ext>
            </a:extLst>
          </p:cNvPr>
          <p:cNvSpPr/>
          <p:nvPr/>
        </p:nvSpPr>
        <p:spPr>
          <a:xfrm>
            <a:off x="8524804" y="2721193"/>
            <a:ext cx="61339" cy="47486"/>
          </a:xfrm>
          <a:custGeom>
            <a:avLst/>
            <a:gdLst>
              <a:gd name="connsiteX0" fmla="*/ 0 w 61339"/>
              <a:gd name="connsiteY0" fmla="*/ 0 h 47486"/>
              <a:gd name="connsiteX1" fmla="*/ 30365 w 61339"/>
              <a:gd name="connsiteY1" fmla="*/ 47486 h 47486"/>
              <a:gd name="connsiteX2" fmla="*/ 61340 w 61339"/>
              <a:gd name="connsiteY2" fmla="*/ 21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0"/>
                </a:moveTo>
                <a:lnTo>
                  <a:pt x="30365" y="47486"/>
                </a:lnTo>
                <a:lnTo>
                  <a:pt x="61340" y="21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4" name="Freeform 685">
            <a:extLst>
              <a:ext uri="{FF2B5EF4-FFF2-40B4-BE49-F238E27FC236}">
                <a16:creationId xmlns:a16="http://schemas.microsoft.com/office/drawing/2014/main" id="{C5F1341E-C71A-42BE-9D85-1775BF7F6B75}"/>
              </a:ext>
            </a:extLst>
          </p:cNvPr>
          <p:cNvSpPr/>
          <p:nvPr/>
        </p:nvSpPr>
        <p:spPr>
          <a:xfrm rot="5400000">
            <a:off x="2953117" y="1970311"/>
            <a:ext cx="61383" cy="47442"/>
          </a:xfrm>
          <a:custGeom>
            <a:avLst/>
            <a:gdLst>
              <a:gd name="connsiteX0" fmla="*/ 0 w 61383"/>
              <a:gd name="connsiteY0" fmla="*/ 47443 h 47442"/>
              <a:gd name="connsiteX1" fmla="*/ 30409 w 61383"/>
              <a:gd name="connsiteY1" fmla="*/ 0 h 47442"/>
              <a:gd name="connsiteX2" fmla="*/ 61384 w 61383"/>
              <a:gd name="connsiteY2" fmla="*/ 47225 h 4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42">
                <a:moveTo>
                  <a:pt x="0" y="47443"/>
                </a:moveTo>
                <a:lnTo>
                  <a:pt x="30409" y="0"/>
                </a:lnTo>
                <a:lnTo>
                  <a:pt x="61384" y="47225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5" name="Freeform 689">
            <a:extLst>
              <a:ext uri="{FF2B5EF4-FFF2-40B4-BE49-F238E27FC236}">
                <a16:creationId xmlns:a16="http://schemas.microsoft.com/office/drawing/2014/main" id="{EA59E4BB-B95D-4400-9EAE-0BEC79794819}"/>
              </a:ext>
            </a:extLst>
          </p:cNvPr>
          <p:cNvSpPr/>
          <p:nvPr/>
        </p:nvSpPr>
        <p:spPr>
          <a:xfrm rot="5400000">
            <a:off x="6953807" y="1965416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6" name="Freeform 689">
            <a:extLst>
              <a:ext uri="{FF2B5EF4-FFF2-40B4-BE49-F238E27FC236}">
                <a16:creationId xmlns:a16="http://schemas.microsoft.com/office/drawing/2014/main" id="{8B65E598-62B5-4850-92EF-E6993F7314EF}"/>
              </a:ext>
            </a:extLst>
          </p:cNvPr>
          <p:cNvSpPr/>
          <p:nvPr/>
        </p:nvSpPr>
        <p:spPr>
          <a:xfrm rot="16200000">
            <a:off x="7591518" y="2546777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7" name="Freeform 685">
            <a:extLst>
              <a:ext uri="{FF2B5EF4-FFF2-40B4-BE49-F238E27FC236}">
                <a16:creationId xmlns:a16="http://schemas.microsoft.com/office/drawing/2014/main" id="{E2813B18-9A68-4E30-852A-8820F32D7998}"/>
              </a:ext>
            </a:extLst>
          </p:cNvPr>
          <p:cNvSpPr/>
          <p:nvPr/>
        </p:nvSpPr>
        <p:spPr>
          <a:xfrm rot="16200000">
            <a:off x="2347912" y="2546822"/>
            <a:ext cx="61383" cy="47442"/>
          </a:xfrm>
          <a:custGeom>
            <a:avLst/>
            <a:gdLst>
              <a:gd name="connsiteX0" fmla="*/ 0 w 61383"/>
              <a:gd name="connsiteY0" fmla="*/ 47443 h 47442"/>
              <a:gd name="connsiteX1" fmla="*/ 30409 w 61383"/>
              <a:gd name="connsiteY1" fmla="*/ 0 h 47442"/>
              <a:gd name="connsiteX2" fmla="*/ 61384 w 61383"/>
              <a:gd name="connsiteY2" fmla="*/ 47225 h 4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42">
                <a:moveTo>
                  <a:pt x="0" y="47443"/>
                </a:moveTo>
                <a:lnTo>
                  <a:pt x="30409" y="0"/>
                </a:lnTo>
                <a:lnTo>
                  <a:pt x="61384" y="47225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0" name="Freeform 581">
            <a:extLst>
              <a:ext uri="{FF2B5EF4-FFF2-40B4-BE49-F238E27FC236}">
                <a16:creationId xmlns:a16="http://schemas.microsoft.com/office/drawing/2014/main" id="{8D7CB452-E8BB-47DA-B50B-648B09A4DBA1}"/>
              </a:ext>
            </a:extLst>
          </p:cNvPr>
          <p:cNvSpPr/>
          <p:nvPr/>
        </p:nvSpPr>
        <p:spPr>
          <a:xfrm>
            <a:off x="323218" y="603735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4F8A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Freeform 582">
            <a:extLst>
              <a:ext uri="{FF2B5EF4-FFF2-40B4-BE49-F238E27FC236}">
                <a16:creationId xmlns:a16="http://schemas.microsoft.com/office/drawing/2014/main" id="{9721B96D-51C4-48DF-8EF3-ADF1FE7767CE}"/>
              </a:ext>
            </a:extLst>
          </p:cNvPr>
          <p:cNvSpPr/>
          <p:nvPr/>
        </p:nvSpPr>
        <p:spPr>
          <a:xfrm>
            <a:off x="346043" y="626560"/>
            <a:ext cx="55076" cy="55076"/>
          </a:xfrm>
          <a:custGeom>
            <a:avLst/>
            <a:gdLst>
              <a:gd name="connsiteX0" fmla="*/ 55076 w 55076"/>
              <a:gd name="connsiteY0" fmla="*/ 27538 h 55076"/>
              <a:gd name="connsiteX1" fmla="*/ 27538 w 55076"/>
              <a:gd name="connsiteY1" fmla="*/ 55076 h 55076"/>
              <a:gd name="connsiteX2" fmla="*/ 0 w 55076"/>
              <a:gd name="connsiteY2" fmla="*/ 27538 h 55076"/>
              <a:gd name="connsiteX3" fmla="*/ 27538 w 55076"/>
              <a:gd name="connsiteY3" fmla="*/ 0 h 55076"/>
              <a:gd name="connsiteX4" fmla="*/ 55076 w 55076"/>
              <a:gd name="connsiteY4" fmla="*/ 27538 h 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76" h="55076">
                <a:moveTo>
                  <a:pt x="55076" y="27538"/>
                </a:moveTo>
                <a:cubicBezTo>
                  <a:pt x="55076" y="42747"/>
                  <a:pt x="42747" y="55076"/>
                  <a:pt x="27538" y="55076"/>
                </a:cubicBezTo>
                <a:cubicBezTo>
                  <a:pt x="12329" y="55076"/>
                  <a:pt x="0" y="42747"/>
                  <a:pt x="0" y="27538"/>
                </a:cubicBezTo>
                <a:cubicBezTo>
                  <a:pt x="0" y="12329"/>
                  <a:pt x="12329" y="0"/>
                  <a:pt x="27538" y="0"/>
                </a:cubicBezTo>
                <a:cubicBezTo>
                  <a:pt x="42747" y="0"/>
                  <a:pt x="55076" y="12329"/>
                  <a:pt x="55076" y="27538"/>
                </a:cubicBezTo>
                <a:close/>
              </a:path>
            </a:pathLst>
          </a:custGeom>
          <a:solidFill>
            <a:schemeClr val="bg1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3" name="Freeform 689">
            <a:extLst>
              <a:ext uri="{FF2B5EF4-FFF2-40B4-BE49-F238E27FC236}">
                <a16:creationId xmlns:a16="http://schemas.microsoft.com/office/drawing/2014/main" id="{14BF46BF-3E36-4813-A240-1510006E9865}"/>
              </a:ext>
            </a:extLst>
          </p:cNvPr>
          <p:cNvSpPr/>
          <p:nvPr/>
        </p:nvSpPr>
        <p:spPr>
          <a:xfrm rot="5400000">
            <a:off x="4910917" y="1971836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9" name="Freeform 689">
            <a:extLst>
              <a:ext uri="{FF2B5EF4-FFF2-40B4-BE49-F238E27FC236}">
                <a16:creationId xmlns:a16="http://schemas.microsoft.com/office/drawing/2014/main" id="{A32BDC85-B87E-4451-BC3C-1F912457AD7A}"/>
              </a:ext>
            </a:extLst>
          </p:cNvPr>
          <p:cNvSpPr/>
          <p:nvPr/>
        </p:nvSpPr>
        <p:spPr>
          <a:xfrm rot="16200000">
            <a:off x="4936864" y="3146369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393D36B-3EAD-4098-A888-B228E635DFFB}"/>
              </a:ext>
            </a:extLst>
          </p:cNvPr>
          <p:cNvSpPr txBox="1"/>
          <p:nvPr/>
        </p:nvSpPr>
        <p:spPr>
          <a:xfrm>
            <a:off x="26109" y="820382"/>
            <a:ext cx="11920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Note: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Starting from the upper left, products and significant capabilities appear once,  the first time they are used in the pipeline. Products and </a:t>
            </a: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capabilities are used at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multiple points. 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IBM Plex Sans" charset="0"/>
              <a:cs typeface="Arial" panose="020B0604020202020204" pitchFamily="34" charset="0"/>
              <a:sym typeface="IBMPlexSans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5051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ontent Placeholder 8">
            <a:extLst>
              <a:ext uri="{FF2B5EF4-FFF2-40B4-BE49-F238E27FC236}">
                <a16:creationId xmlns:a16="http://schemas.microsoft.com/office/drawing/2014/main" id="{B622565C-CD0A-6D46-817B-8E92AC237CB3}"/>
              </a:ext>
            </a:extLst>
          </p:cNvPr>
          <p:cNvSpPr txBox="1">
            <a:spLocks/>
          </p:cNvSpPr>
          <p:nvPr/>
        </p:nvSpPr>
        <p:spPr>
          <a:xfrm>
            <a:off x="4567053" y="2124239"/>
            <a:ext cx="4583531" cy="3028822"/>
          </a:xfrm>
          <a:prstGeom prst="rect">
            <a:avLst/>
          </a:prstGeom>
          <a:solidFill>
            <a:srgbClr val="031973"/>
          </a:solidFill>
          <a:ln>
            <a:noFill/>
          </a:ln>
        </p:spPr>
        <p:txBody>
          <a:bodyPr vert="horz" lIns="164592" tIns="150876" rIns="171450" bIns="17145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en-US" sz="1400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8D9439-4743-124D-A6E6-679DAA0E1FA7}"/>
              </a:ext>
            </a:extLst>
          </p:cNvPr>
          <p:cNvSpPr/>
          <p:nvPr/>
        </p:nvSpPr>
        <p:spPr bwMode="auto">
          <a:xfrm>
            <a:off x="4560467" y="1329604"/>
            <a:ext cx="4590117" cy="817249"/>
          </a:xfrm>
          <a:prstGeom prst="rect">
            <a:avLst/>
          </a:prstGeom>
          <a:solidFill>
            <a:srgbClr val="DA232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191919"/>
              </a:solidFill>
              <a:latin typeface="HelvNeue Light for IBM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3D6E2D-E4F8-104D-B21E-B31B06A7A6C4}"/>
              </a:ext>
            </a:extLst>
          </p:cNvPr>
          <p:cNvSpPr/>
          <p:nvPr/>
        </p:nvSpPr>
        <p:spPr>
          <a:xfrm>
            <a:off x="4567053" y="-9562"/>
            <a:ext cx="4583532" cy="1339689"/>
          </a:xfrm>
          <a:prstGeom prst="rect">
            <a:avLst/>
          </a:prstGeom>
          <a:solidFill>
            <a:srgbClr val="062FAD"/>
          </a:solidFill>
          <a:effectLst>
            <a:outerShdw blurRad="342900" dist="1270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rmAutofit/>
          </a:bodyPr>
          <a:lstStyle/>
          <a:p>
            <a:pPr defTabSz="685766">
              <a:defRPr/>
            </a:pPr>
            <a:endParaRPr lang="en-US" sz="800" b="1" dirty="0">
              <a:solidFill>
                <a:schemeClr val="bg1"/>
              </a:solidFill>
              <a:latin typeface="IBM Plex Sans Light" panose="020B0403050203000203" pitchFamily="34" charset="77"/>
            </a:endParaRPr>
          </a:p>
          <a:p>
            <a:pPr algn="ctr" defTabSz="685766">
              <a:defRPr/>
            </a:pPr>
            <a:r>
              <a:rPr lang="en-US" sz="1500" b="1" i="1" dirty="0">
                <a:solidFill>
                  <a:schemeClr val="bg1"/>
                </a:solidFill>
                <a:latin typeface="IBM Plex Sans" panose="020B0503050000000000" pitchFamily="34" charset="77"/>
              </a:rPr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15E359-BE4E-F645-9252-98C70AE7633A}"/>
              </a:ext>
            </a:extLst>
          </p:cNvPr>
          <p:cNvGrpSpPr/>
          <p:nvPr/>
        </p:nvGrpSpPr>
        <p:grpSpPr>
          <a:xfrm>
            <a:off x="-4947" y="-4423"/>
            <a:ext cx="4597409" cy="5157484"/>
            <a:chOff x="-15586" y="-9279"/>
            <a:chExt cx="6213829" cy="686727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9C59DF-2DAE-AE44-B32E-D7D31D988044}"/>
                </a:ext>
              </a:extLst>
            </p:cNvPr>
            <p:cNvSpPr/>
            <p:nvPr/>
          </p:nvSpPr>
          <p:spPr bwMode="auto">
            <a:xfrm>
              <a:off x="-15586" y="-9279"/>
              <a:ext cx="6179486" cy="6867279"/>
            </a:xfrm>
            <a:prstGeom prst="rect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191919"/>
                </a:solidFill>
                <a:latin typeface="HelvNeue Light for IBM" pitchFamily="34" charset="0"/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618373A8-90F5-6942-8548-5C47AE4C7FAE}"/>
                </a:ext>
              </a:extLst>
            </p:cNvPr>
            <p:cNvSpPr/>
            <p:nvPr/>
          </p:nvSpPr>
          <p:spPr bwMode="auto">
            <a:xfrm rot="13500000">
              <a:off x="5550056" y="645777"/>
              <a:ext cx="648187" cy="648187"/>
            </a:xfrm>
            <a:prstGeom prst="rtTriangl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02060"/>
                </a:solidFill>
                <a:highlight>
                  <a:srgbClr val="000080"/>
                </a:highlight>
                <a:latin typeface="HelvNeue Light for IBM" pitchFamily="34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90FDB-D738-8644-B199-6560FB7018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2442" y="303206"/>
            <a:ext cx="2731660" cy="47110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solidFill>
                  <a:schemeClr val="bg1"/>
                </a:solidFill>
              </a:rPr>
              <a:t>IBM Wazi for Red Hat CodeReady Workspaces</a:t>
            </a:r>
            <a:endParaRPr lang="en-US" sz="1100" dirty="0">
              <a:solidFill>
                <a:schemeClr val="bg1"/>
              </a:solidFill>
              <a:latin typeface="IBM Plex Sans" panose="020B0503050000000000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FA60B-14DA-D94D-AE26-52B6B0C01634}"/>
              </a:ext>
            </a:extLst>
          </p:cNvPr>
          <p:cNvSpPr txBox="1"/>
          <p:nvPr/>
        </p:nvSpPr>
        <p:spPr>
          <a:xfrm>
            <a:off x="4555524" y="2197108"/>
            <a:ext cx="4583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Bring your own 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FAA91-D1D3-C845-9292-F8A14D9348EC}"/>
              </a:ext>
            </a:extLst>
          </p:cNvPr>
          <p:cNvSpPr txBox="1"/>
          <p:nvPr/>
        </p:nvSpPr>
        <p:spPr>
          <a:xfrm>
            <a:off x="6424221" y="3134531"/>
            <a:ext cx="8851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Eclipse Che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49004A-C7D1-E449-8BDD-2EF439832827}"/>
              </a:ext>
            </a:extLst>
          </p:cNvPr>
          <p:cNvSpPr txBox="1"/>
          <p:nvPr/>
        </p:nvSpPr>
        <p:spPr>
          <a:xfrm>
            <a:off x="5240757" y="3134531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VS </a:t>
            </a:r>
            <a:r>
              <a:rPr lang="en-US" sz="1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438046-B227-4941-9C16-73A2D595FA8C}"/>
              </a:ext>
            </a:extLst>
          </p:cNvPr>
          <p:cNvSpPr txBox="1"/>
          <p:nvPr/>
        </p:nvSpPr>
        <p:spPr>
          <a:xfrm>
            <a:off x="7875648" y="3128359"/>
            <a:ext cx="6190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Eclipse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8B9EC1-E73D-FE4C-9421-F97905BDD5C7}"/>
              </a:ext>
            </a:extLst>
          </p:cNvPr>
          <p:cNvSpPr txBox="1"/>
          <p:nvPr/>
        </p:nvSpPr>
        <p:spPr>
          <a:xfrm>
            <a:off x="221589" y="1379989"/>
            <a:ext cx="414433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kern="0" dirty="0">
                <a:solidFill>
                  <a:schemeClr val="bg1"/>
                </a:solidFill>
                <a:latin typeface="IBM Plex Sans Medium" panose="020B0503050203000203" pitchFamily="34" charset="0"/>
              </a:rPr>
              <a:t>Develop hybrid applications spanning IBM Z and multi cloud platforms using a standard DevOps toolchain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C75B9-ABD3-6D41-A008-5F7663EDD17B}"/>
              </a:ext>
            </a:extLst>
          </p:cNvPr>
          <p:cNvSpPr/>
          <p:nvPr/>
        </p:nvSpPr>
        <p:spPr>
          <a:xfrm>
            <a:off x="5831435" y="1514859"/>
            <a:ext cx="2918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3F3F3"/>
                </a:solidFill>
                <a:latin typeface="IBM Plex Sans" charset="0"/>
                <a:ea typeface="IBM Plex Sans" charset="0"/>
                <a:cs typeface="IBM Plex Sans" charset="0"/>
              </a:rPr>
              <a:t>Portable across </a:t>
            </a:r>
            <a:r>
              <a:rPr lang="en-US" sz="1200" b="1" dirty="0">
                <a:solidFill>
                  <a:srgbClr val="F3F3F3"/>
                </a:solidFill>
                <a:latin typeface="IBM Plex Sans" charset="0"/>
                <a:ea typeface="IBM Plex Sans" charset="0"/>
                <a:cs typeface="IBM Plex Sans" charset="0"/>
              </a:rPr>
              <a:t>any</a:t>
            </a:r>
            <a:r>
              <a:rPr lang="en-US" sz="1200" dirty="0">
                <a:solidFill>
                  <a:srgbClr val="F3F3F3"/>
                </a:solidFill>
                <a:latin typeface="IBM Plex Sans" charset="0"/>
                <a:ea typeface="IBM Plex Sans" charset="0"/>
                <a:cs typeface="IBM Plex Sans" charset="0"/>
              </a:rPr>
              <a:t> cloud or platform. Optimized to run on </a:t>
            </a:r>
            <a:r>
              <a:rPr lang="en-US" sz="1200" b="1" dirty="0">
                <a:solidFill>
                  <a:srgbClr val="F3F3F3"/>
                </a:solidFill>
                <a:latin typeface="IBM Plex Sans" charset="0"/>
                <a:ea typeface="IBM Plex Sans" charset="0"/>
                <a:cs typeface="IBM Plex Sans" charset="0"/>
              </a:rPr>
              <a:t>Red Hat OpenShift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66EECC-4DE2-B546-9A71-91675A91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6661547" y="2633126"/>
            <a:ext cx="411518" cy="468000"/>
          </a:xfrm>
          <a:prstGeom prst="rect">
            <a:avLst/>
          </a:prstGeom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792A3C-ED75-A94D-96F3-4CEFD0F1E8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5341621" y="2626670"/>
            <a:ext cx="468000" cy="468000"/>
          </a:xfrm>
          <a:prstGeom prst="rect">
            <a:avLst/>
          </a:prstGeom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3EFA25-1929-FA4A-BAEC-4ED1EE325C4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5000"/>
          </a:blip>
          <a:stretch>
            <a:fillRect/>
          </a:stretch>
        </p:blipFill>
        <p:spPr>
          <a:xfrm>
            <a:off x="7927430" y="2635469"/>
            <a:ext cx="490285" cy="468000"/>
          </a:xfrm>
          <a:prstGeom prst="rect">
            <a:avLst/>
          </a:prstGeom>
          <a:effectLst/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A026015-5006-8949-B5D4-9D7978CF7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776" y="1473540"/>
            <a:ext cx="589900" cy="542438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B7C0CD-50A1-F341-844E-0F249BD641FC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3285" y="3477919"/>
            <a:ext cx="4140882" cy="2867"/>
          </a:xfrm>
          <a:prstGeom prst="line">
            <a:avLst/>
          </a:prstGeom>
          <a:ln w="19050">
            <a:solidFill>
              <a:schemeClr val="bg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D244ADEF-5C3F-4A43-BB77-CB3FD510716B}"/>
              </a:ext>
            </a:extLst>
          </p:cNvPr>
          <p:cNvSpPr/>
          <p:nvPr/>
        </p:nvSpPr>
        <p:spPr bwMode="auto">
          <a:xfrm rot="18900000">
            <a:off x="6876871" y="1241562"/>
            <a:ext cx="162162" cy="163427"/>
          </a:xfrm>
          <a:prstGeom prst="rtTriangle">
            <a:avLst/>
          </a:prstGeom>
          <a:solidFill>
            <a:srgbClr val="042FAE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7000" tIns="27000" rIns="27000" bIns="2700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191919"/>
              </a:solidFill>
              <a:latin typeface="HelvNeue Light for IBM" pitchFamily="34" charset="0"/>
            </a:endParaRPr>
          </a:p>
        </p:txBody>
      </p:sp>
      <p:pic>
        <p:nvPicPr>
          <p:cNvPr id="54" name="Picture 53" descr="A close up of a sign&#10;&#10;Description automatically generated">
            <a:extLst>
              <a:ext uri="{FF2B5EF4-FFF2-40B4-BE49-F238E27FC236}">
                <a16:creationId xmlns:a16="http://schemas.microsoft.com/office/drawing/2014/main" id="{B344F5A4-3BFE-694D-AA7D-8EC312D5C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223" y="4635547"/>
            <a:ext cx="886171" cy="39636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972686-12E7-5D49-9E38-B71913E8CB52}"/>
              </a:ext>
            </a:extLst>
          </p:cNvPr>
          <p:cNvSpPr txBox="1"/>
          <p:nvPr/>
        </p:nvSpPr>
        <p:spPr>
          <a:xfrm>
            <a:off x="221589" y="2124239"/>
            <a:ext cx="414433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" lastClr="FFFFFF"/>
                </a:solidFill>
                <a:latin typeface="IBM Plex Sans" panose="020B0503050000000000" pitchFamily="34" charset="77"/>
              </a:rPr>
              <a:t>Reduce the need for specialized skills and improve productivity with cloud native tools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9679DF-808D-824F-AC16-71B2637D2C6C}"/>
              </a:ext>
            </a:extLst>
          </p:cNvPr>
          <p:cNvSpPr txBox="1"/>
          <p:nvPr/>
        </p:nvSpPr>
        <p:spPr>
          <a:xfrm>
            <a:off x="221590" y="2867126"/>
            <a:ext cx="30719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" lastClr="FFFFFF"/>
                </a:solidFill>
                <a:latin typeface="IBM Plex Sans" panose="020B0503050000000000" pitchFamily="34" charset="77"/>
              </a:rPr>
              <a:t>Reduce costs with an enterprise wide standard toolchain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6F359F-3312-F04C-B7B8-4CB5507A4123}"/>
              </a:ext>
            </a:extLst>
          </p:cNvPr>
          <p:cNvSpPr txBox="1"/>
          <p:nvPr/>
        </p:nvSpPr>
        <p:spPr>
          <a:xfrm>
            <a:off x="221589" y="3610013"/>
            <a:ext cx="414433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" lastClr="FFFFFF"/>
                </a:solidFill>
                <a:latin typeface="IBM Plex Sans" panose="020B0503050000000000" pitchFamily="34" charset="77"/>
              </a:rPr>
              <a:t>Increase speed and agility with a containerized dev &amp; test environment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9E699B-A2C8-834A-BB4C-7BB4D5D8C636}"/>
              </a:ext>
            </a:extLst>
          </p:cNvPr>
          <p:cNvSpPr txBox="1"/>
          <p:nvPr/>
        </p:nvSpPr>
        <p:spPr>
          <a:xfrm>
            <a:off x="221589" y="4352900"/>
            <a:ext cx="414433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kern="0" dirty="0">
                <a:solidFill>
                  <a:schemeClr val="bg1"/>
                </a:solidFill>
                <a:latin typeface="IBM Plex Sans Medium" panose="020B0503050203000203" pitchFamily="34" charset="0"/>
              </a:rPr>
              <a:t>Flexibility to re-balance entitlement over time; from what you need today, to what you need tomorrow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27761F-0D45-9240-B71A-53A1E766F262}"/>
              </a:ext>
            </a:extLst>
          </p:cNvPr>
          <p:cNvSpPr txBox="1"/>
          <p:nvPr/>
        </p:nvSpPr>
        <p:spPr>
          <a:xfrm>
            <a:off x="4592464" y="3533277"/>
            <a:ext cx="4546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Built upon open and familiar tools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3396BBD-18E8-E14E-BA0F-ECB5B4E8A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7863" y="4699428"/>
            <a:ext cx="720000" cy="30082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A173651-5959-8840-8A3B-70EDD36BE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386" y="4019832"/>
            <a:ext cx="777355" cy="468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75CA1E3-415F-2B4B-BCC0-340BF1B6EC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0871" y="4016314"/>
            <a:ext cx="541617" cy="46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97A1D31-9FAC-864F-A10E-4F131774BB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1001" y="4016314"/>
            <a:ext cx="517264" cy="468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EE9C16C-80CA-BE4E-90A4-D819A892D2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79288" y="4632030"/>
            <a:ext cx="1044000" cy="4207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890625-A00A-4847-BE46-CD5D99827008}"/>
              </a:ext>
            </a:extLst>
          </p:cNvPr>
          <p:cNvGrpSpPr/>
          <p:nvPr/>
        </p:nvGrpSpPr>
        <p:grpSpPr>
          <a:xfrm>
            <a:off x="7136113" y="426788"/>
            <a:ext cx="684803" cy="746683"/>
            <a:chOff x="6511742" y="458804"/>
            <a:chExt cx="684803" cy="74668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A08B2D-E9C9-9E42-A661-53BB7E38EF3D}"/>
                </a:ext>
              </a:extLst>
            </p:cNvPr>
            <p:cNvSpPr txBox="1"/>
            <p:nvPr/>
          </p:nvSpPr>
          <p:spPr>
            <a:xfrm>
              <a:off x="6511742" y="959266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Sandbox</a:t>
              </a: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B621C5E7-1414-1B4E-A620-B2FF9EFC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02143" y="458804"/>
              <a:ext cx="504000" cy="504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98A765-9121-044F-893F-8A746D6B181E}"/>
              </a:ext>
            </a:extLst>
          </p:cNvPr>
          <p:cNvGrpSpPr/>
          <p:nvPr/>
        </p:nvGrpSpPr>
        <p:grpSpPr>
          <a:xfrm>
            <a:off x="6102092" y="440452"/>
            <a:ext cx="504000" cy="754668"/>
            <a:chOff x="5802335" y="444072"/>
            <a:chExt cx="504000" cy="75466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D887FC-1FC0-9543-8B12-5E5AF20791EB}"/>
                </a:ext>
              </a:extLst>
            </p:cNvPr>
            <p:cNvSpPr txBox="1"/>
            <p:nvPr/>
          </p:nvSpPr>
          <p:spPr>
            <a:xfrm>
              <a:off x="5813724" y="952519"/>
              <a:ext cx="481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Code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8D6F4A3-4335-BD4F-977B-D91BD5F6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02335" y="444072"/>
              <a:ext cx="504000" cy="487475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A21DDE4-01BF-544A-B980-D8F7D6CE4B43}"/>
              </a:ext>
            </a:extLst>
          </p:cNvPr>
          <p:cNvSpPr txBox="1"/>
          <p:nvPr/>
        </p:nvSpPr>
        <p:spPr>
          <a:xfrm>
            <a:off x="5283620" y="51582"/>
            <a:ext cx="338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solidFill>
                  <a:schemeClr val="bg1"/>
                </a:solidFill>
                <a:effectLst>
                  <a:outerShdw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BM Plex Sans" charset="0"/>
                <a:ea typeface="IBM Plex Sans" charset="0"/>
                <a:cs typeface="IBM Plex Sans" charset="0"/>
              </a:rPr>
              <a:t>End to end cloud native developer experience 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A65218A-96B8-2449-B845-62224F4C8A5B}"/>
              </a:ext>
            </a:extLst>
          </p:cNvPr>
          <p:cNvSpPr txBox="1">
            <a:spLocks/>
          </p:cNvSpPr>
          <p:nvPr/>
        </p:nvSpPr>
        <p:spPr bwMode="auto">
          <a:xfrm>
            <a:off x="1266431" y="853546"/>
            <a:ext cx="2731660" cy="2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29779" indent="-129779" algn="l" rtl="0" eaLnBrk="1" fontAlgn="base" hangingPunct="1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382191" indent="-122635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05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641747" indent="-129779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 sz="9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902494" indent="-12977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4pPr>
            <a:lvl5pPr marL="1154906" indent="-1226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ea typeface="ＭＳ Ｐゴシック" charset="-128"/>
              </a:defRPr>
            </a:lvl5pPr>
            <a:lvl6pPr marL="1497806" indent="-1226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ea typeface="+mn-ea"/>
              </a:defRPr>
            </a:lvl6pPr>
            <a:lvl7pPr marL="1840706" indent="-1226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ea typeface="+mn-ea"/>
              </a:defRPr>
            </a:lvl7pPr>
            <a:lvl8pPr marL="2183606" indent="-1226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ea typeface="+mn-ea"/>
              </a:defRPr>
            </a:lvl8pPr>
            <a:lvl9pPr marL="2526506" indent="-1226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spcBef>
                <a:spcPts val="0"/>
              </a:spcBef>
              <a:spcAft>
                <a:spcPts val="0"/>
              </a:spcAft>
              <a:buFont typeface="Wingdings" charset="2"/>
              <a:buNone/>
            </a:pPr>
            <a:r>
              <a:rPr lang="en-CA" sz="1100" kern="0" dirty="0">
                <a:solidFill>
                  <a:schemeClr val="bg1"/>
                </a:solidFill>
                <a:latin typeface="IBM Plex Sans" panose="020B0503050000000000" pitchFamily="34" charset="77"/>
              </a:rPr>
              <a:t>Add on to Cloud Pak for Applications</a:t>
            </a:r>
            <a:endParaRPr lang="en-US" sz="1100" kern="0" dirty="0">
              <a:solidFill>
                <a:schemeClr val="bg1"/>
              </a:solidFill>
              <a:latin typeface="IBM Plex Sans" panose="020B0503050000000000" pitchFamily="34" charset="77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D6A27B3-1716-AB4C-B4B1-DEAA065AF8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221" y="155003"/>
            <a:ext cx="1106836" cy="11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1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E3818-F70B-CA45-B0B3-F4097B05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8" y="2119957"/>
            <a:ext cx="2418836" cy="3023544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F264606-9BC1-4D0D-8C74-8B54F1A7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980"/>
            <a:ext cx="6230648" cy="964381"/>
          </a:xfrm>
        </p:spPr>
        <p:txBody>
          <a:bodyPr/>
          <a:lstStyle/>
          <a:p>
            <a:r>
              <a:rPr lang="en-US" dirty="0"/>
              <a:t>Static Code Analysis In 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A8E3C-103E-1D40-BE06-08D15D6464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1"/>
            <a:ext cx="1828732" cy="166687"/>
          </a:xfrm>
        </p:spPr>
        <p:txBody>
          <a:bodyPr anchor="ctr">
            <a:norm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000000000" pitchFamily="34" charset="77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000000000" pitchFamily="34" charset="77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2A701-7A2B-BC4C-853F-18622B9ADC2D}"/>
              </a:ext>
            </a:extLst>
          </p:cNvPr>
          <p:cNvSpPr txBox="1"/>
          <p:nvPr/>
        </p:nvSpPr>
        <p:spPr>
          <a:xfrm>
            <a:off x="6607777" y="1186248"/>
            <a:ext cx="1688283" cy="702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VSCode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plugin</a:t>
            </a:r>
          </a:p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CodeSweep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6D2E78-F47A-BF4E-B736-E56D6870E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0445"/>
            <a:ext cx="5257800" cy="3209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15D43B-32E7-1C4D-8B09-9C66E477D7CE}"/>
              </a:ext>
            </a:extLst>
          </p:cNvPr>
          <p:cNvSpPr txBox="1"/>
          <p:nvPr/>
        </p:nvSpPr>
        <p:spPr>
          <a:xfrm>
            <a:off x="83408" y="1501347"/>
            <a:ext cx="2680542" cy="266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IDz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Code Analysis Rules</a:t>
            </a:r>
          </a:p>
        </p:txBody>
      </p:sp>
    </p:spTree>
    <p:extLst>
      <p:ext uri="{BB962C8B-B14F-4D97-AF65-F5344CB8AC3E}">
        <p14:creationId xmlns:p14="http://schemas.microsoft.com/office/powerpoint/2010/main" val="39987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EDEA-1565-8C46-93A6-12ABFE2C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6308"/>
            <a:ext cx="4142232" cy="448724"/>
          </a:xfrm>
        </p:spPr>
        <p:txBody>
          <a:bodyPr/>
          <a:lstStyle/>
          <a:p>
            <a:r>
              <a:rPr lang="en-US" dirty="0"/>
              <a:t>SQL Injection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26AF8-DE87-F04C-97A2-966114478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677A8-D4C2-EF4A-94AF-D37CAC243254}"/>
              </a:ext>
            </a:extLst>
          </p:cNvPr>
          <p:cNvSpPr txBox="1"/>
          <p:nvPr/>
        </p:nvSpPr>
        <p:spPr>
          <a:xfrm>
            <a:off x="149127" y="330683"/>
            <a:ext cx="4844561" cy="246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450"/>
              </a:spcAft>
            </a:pPr>
            <a:r>
              <a:rPr lang="en-US" sz="1200" dirty="0">
                <a:latin typeface="IBM Plex Sans" charset="0"/>
                <a:ea typeface="IBM Plex Sans" charset="0"/>
                <a:cs typeface="IBM Plex Sans" charset="0"/>
              </a:rPr>
              <a:t>CWE – 89 : </a:t>
            </a:r>
            <a:r>
              <a:rPr lang="en-US" sz="1200" dirty="0">
                <a:hlinkClick r:id="rId3"/>
              </a:rPr>
              <a:t>https://cwe.mitre.org/data/definitions/89.html</a:t>
            </a:r>
            <a:endParaRPr lang="en-US" sz="12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DDBAC-17B4-874B-A6CC-DDBCC5AFA1C9}"/>
              </a:ext>
            </a:extLst>
          </p:cNvPr>
          <p:cNvSpPr txBox="1"/>
          <p:nvPr/>
        </p:nvSpPr>
        <p:spPr>
          <a:xfrm>
            <a:off x="285134" y="1563913"/>
            <a:ext cx="7386682" cy="102758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13" dirty="0">
                <a:solidFill>
                  <a:schemeClr val="bg1"/>
                </a:solidFill>
              </a:rPr>
              <a:t>EXEC SQL PREPARE SEL INTO :SQLDA FROM :STMTBUF END-EXEC.</a:t>
            </a:r>
          </a:p>
          <a:p>
            <a:br>
              <a:rPr lang="en-US" sz="1013" dirty="0">
                <a:solidFill>
                  <a:schemeClr val="bg1"/>
                </a:solidFill>
              </a:rPr>
            </a:br>
            <a:r>
              <a:rPr lang="en-US" sz="1013" dirty="0">
                <a:solidFill>
                  <a:schemeClr val="bg1"/>
                </a:solidFill>
              </a:rPr>
              <a:t>STRING "INSERT INTO TBL (a, b, c) VALUES ("X ", " Y ", " Z ")" INTO MY-SQL.</a:t>
            </a:r>
          </a:p>
          <a:p>
            <a:br>
              <a:rPr lang="en-US" sz="1013" dirty="0">
                <a:solidFill>
                  <a:schemeClr val="bg1"/>
                </a:solidFill>
              </a:rPr>
            </a:br>
            <a:r>
              <a:rPr lang="en-US" sz="1013" dirty="0">
                <a:solidFill>
                  <a:schemeClr val="bg1"/>
                </a:solidFill>
              </a:rPr>
              <a:t>EXEC SQL PREPARE MYSTMT FROM :MY-SQL END-EXEC.</a:t>
            </a:r>
          </a:p>
          <a:p>
            <a:r>
              <a:rPr lang="en-US" sz="1013" dirty="0">
                <a:solidFill>
                  <a:schemeClr val="bg1"/>
                </a:solidFill>
              </a:rPr>
              <a:t>EXEC SQL EXECUTE MYSTMT END-EXEC.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A05721-1794-8441-97C9-AEE71375088D}"/>
              </a:ext>
            </a:extLst>
          </p:cNvPr>
          <p:cNvSpPr txBox="1"/>
          <p:nvPr/>
        </p:nvSpPr>
        <p:spPr>
          <a:xfrm>
            <a:off x="199651" y="1124713"/>
            <a:ext cx="7490453" cy="400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450"/>
              </a:spcAft>
            </a:pPr>
            <a:r>
              <a:rPr lang="en-US" sz="1200" dirty="0"/>
              <a:t>Dynamic SQL commands like </a:t>
            </a:r>
            <a:r>
              <a:rPr lang="en-US" sz="1200" b="1" dirty="0"/>
              <a:t>Prepare</a:t>
            </a:r>
            <a:r>
              <a:rPr lang="en-US" sz="1200" dirty="0"/>
              <a:t> and </a:t>
            </a:r>
            <a:r>
              <a:rPr lang="en-US" sz="1200" b="1" dirty="0"/>
              <a:t>Execute Immediately</a:t>
            </a:r>
            <a:r>
              <a:rPr lang="en-US" sz="1200" dirty="0"/>
              <a:t> makes the application vulnerable to SQL injection attacks</a:t>
            </a:r>
            <a:endParaRPr lang="en-US" sz="1200" b="1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F2F9FE-4AF7-B143-BDF7-C7AACE9BE523}"/>
              </a:ext>
            </a:extLst>
          </p:cNvPr>
          <p:cNvGrpSpPr/>
          <p:nvPr/>
        </p:nvGrpSpPr>
        <p:grpSpPr>
          <a:xfrm>
            <a:off x="254979" y="3876072"/>
            <a:ext cx="7462558" cy="790671"/>
            <a:chOff x="339970" y="1524000"/>
            <a:chExt cx="9150871" cy="10542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0B7ADD-194C-2E4A-A7DC-EB38A8F5BBAF}"/>
                </a:ext>
              </a:extLst>
            </p:cNvPr>
            <p:cNvSpPr txBox="1"/>
            <p:nvPr/>
          </p:nvSpPr>
          <p:spPr>
            <a:xfrm>
              <a:off x="426477" y="1793227"/>
              <a:ext cx="9064364" cy="78500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>
                  <a:solidFill>
                    <a:schemeClr val="bg1"/>
                  </a:solidFill>
                </a:rPr>
                <a:t>STRING "INSERT INTO TBL (a, b, c) VALUES (?, ?, ?)" INTO WSQLSTMT.</a:t>
              </a:r>
            </a:p>
            <a:p>
              <a:r>
                <a:rPr lang="en-US" sz="1013" dirty="0">
                  <a:solidFill>
                    <a:schemeClr val="bg1"/>
                  </a:solidFill>
                </a:rPr>
                <a:t>EXEC SQL PREPARE MYSTMT FROM :WSQLSTMT END-EXEC.</a:t>
              </a:r>
            </a:p>
            <a:p>
              <a:r>
                <a:rPr lang="en-US" sz="1013" dirty="0">
                  <a:solidFill>
                    <a:schemeClr val="bg1"/>
                  </a:solidFill>
                </a:rPr>
                <a:t>EXEC SQL EXECUTE MYSTMT USING :X, :Y, :Z END-EXEC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F7CBC2-930E-4D41-95BC-B0822C8549A6}"/>
                </a:ext>
              </a:extLst>
            </p:cNvPr>
            <p:cNvSpPr txBox="1"/>
            <p:nvPr/>
          </p:nvSpPr>
          <p:spPr>
            <a:xfrm>
              <a:off x="339970" y="1524000"/>
              <a:ext cx="558642" cy="329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  <a:spcAft>
                  <a:spcPts val="450"/>
                </a:spcAft>
              </a:pPr>
              <a:r>
                <a:rPr lang="en-US" sz="1200" b="1" dirty="0">
                  <a:latin typeface="IBM Plex Sans" charset="0"/>
                  <a:ea typeface="IBM Plex Sans" charset="0"/>
                  <a:cs typeface="IBM Plex Sans" charset="0"/>
                </a:rPr>
                <a:t>Fix: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407CFA-FEAE-AB40-AE59-D49DC1A73423}"/>
              </a:ext>
            </a:extLst>
          </p:cNvPr>
          <p:cNvSpPr txBox="1"/>
          <p:nvPr/>
        </p:nvSpPr>
        <p:spPr>
          <a:xfrm>
            <a:off x="304213" y="4769170"/>
            <a:ext cx="5063315" cy="246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450"/>
              </a:spcAft>
            </a:pPr>
            <a:r>
              <a:rPr lang="en-US" sz="1200" dirty="0">
                <a:latin typeface="IBM Plex Sans" charset="0"/>
                <a:ea typeface="IBM Plex Sans" charset="0"/>
                <a:cs typeface="IBM Plex Sans" charset="0"/>
              </a:rPr>
              <a:t>Convert SQL dynamic clauses into prepared statements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250F1-F1CB-1A4F-A22D-2D325A1BEE60}"/>
              </a:ext>
            </a:extLst>
          </p:cNvPr>
          <p:cNvSpPr txBox="1"/>
          <p:nvPr/>
        </p:nvSpPr>
        <p:spPr>
          <a:xfrm>
            <a:off x="204687" y="896109"/>
            <a:ext cx="912429" cy="246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450"/>
              </a:spcAft>
            </a:pPr>
            <a:r>
              <a:rPr lang="en-US" sz="1200" b="1" dirty="0">
                <a:latin typeface="IBM Plex Sans" charset="0"/>
                <a:ea typeface="IBM Plex Sans" charset="0"/>
                <a:cs typeface="IBM Plex Sans" charset="0"/>
              </a:rPr>
              <a:t>Exposure: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25449-9261-B14A-B48F-527C92A9CB72}"/>
              </a:ext>
            </a:extLst>
          </p:cNvPr>
          <p:cNvSpPr txBox="1"/>
          <p:nvPr/>
        </p:nvSpPr>
        <p:spPr>
          <a:xfrm>
            <a:off x="269111" y="2882096"/>
            <a:ext cx="7853611" cy="891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450"/>
              </a:spcAft>
            </a:pPr>
            <a:r>
              <a:rPr lang="en-US" sz="900" b="1" dirty="0">
                <a:latin typeface="IBM Plex Sans" charset="0"/>
                <a:ea typeface="IBM Plex Sans" charset="0"/>
                <a:cs typeface="IBM Plex Sans" charset="0"/>
              </a:rPr>
              <a:t>Types of SQL Injection:</a:t>
            </a:r>
          </a:p>
          <a:p>
            <a:pPr>
              <a:lnSpc>
                <a:spcPts val="1200"/>
              </a:lnSpc>
              <a:spcAft>
                <a:spcPts val="450"/>
              </a:spcAft>
            </a:pPr>
            <a:r>
              <a:rPr lang="en-US" sz="900" b="1" dirty="0">
                <a:latin typeface="IBM Plex Sans" charset="0"/>
                <a:ea typeface="IBM Plex Sans" charset="0"/>
                <a:cs typeface="IBM Plex Sans" charset="0"/>
              </a:rPr>
              <a:t>Stack queries: </a:t>
            </a:r>
            <a:r>
              <a:rPr lang="en-US" sz="900" dirty="0">
                <a:latin typeface="IBM Plex Sans" charset="0"/>
                <a:ea typeface="IBM Plex Sans" charset="0"/>
                <a:cs typeface="IBM Plex Sans" charset="0"/>
              </a:rPr>
              <a:t>SELECT name from PRODUCTS where productid = ‘p234’ ; DROP table CUTOMERS;</a:t>
            </a:r>
          </a:p>
          <a:p>
            <a:pPr>
              <a:lnSpc>
                <a:spcPts val="1200"/>
              </a:lnSpc>
              <a:spcAft>
                <a:spcPts val="450"/>
              </a:spcAft>
            </a:pPr>
            <a:r>
              <a:rPr lang="en-US" sz="900" b="1" dirty="0">
                <a:latin typeface="IBM Plex Sans" charset="0"/>
                <a:ea typeface="IBM Plex Sans" charset="0"/>
                <a:cs typeface="IBM Plex Sans" charset="0"/>
              </a:rPr>
              <a:t>Hidden data: </a:t>
            </a:r>
            <a:r>
              <a:rPr lang="en-US" sz="900" dirty="0">
                <a:latin typeface="IBM Plex Sans" charset="0"/>
                <a:ea typeface="IBM Plex Sans" charset="0"/>
                <a:cs typeface="IBM Plex Sans" charset="0"/>
              </a:rPr>
              <a:t>SELECT  from CUSTOMERS where </a:t>
            </a:r>
            <a:r>
              <a:rPr lang="en-US" sz="900" dirty="0" err="1">
                <a:latin typeface="IBM Plex Sans" charset="0"/>
                <a:ea typeface="IBM Plex Sans" charset="0"/>
                <a:cs typeface="IBM Plex Sans" charset="0"/>
              </a:rPr>
              <a:t>custid</a:t>
            </a:r>
            <a:r>
              <a:rPr lang="en-US" sz="900" dirty="0">
                <a:latin typeface="IBM Plex Sans" charset="0"/>
                <a:ea typeface="IBM Plex Sans" charset="0"/>
                <a:cs typeface="IBM Plex Sans" charset="0"/>
              </a:rPr>
              <a:t> = ‘c732’ OR 1=1</a:t>
            </a:r>
          </a:p>
          <a:p>
            <a:pPr>
              <a:lnSpc>
                <a:spcPts val="1200"/>
              </a:lnSpc>
              <a:spcAft>
                <a:spcPts val="450"/>
              </a:spcAft>
            </a:pPr>
            <a:r>
              <a:rPr lang="en-US" sz="900" b="1" dirty="0">
                <a:latin typeface="IBM Plex Sans" charset="0"/>
                <a:ea typeface="IBM Plex Sans" charset="0"/>
                <a:cs typeface="IBM Plex Sans" charset="0"/>
              </a:rPr>
              <a:t>Union injection:  </a:t>
            </a:r>
            <a:r>
              <a:rPr lang="en-US" sz="900" dirty="0">
                <a:latin typeface="IBM Plex Sans" charset="0"/>
                <a:ea typeface="IBM Plex Sans" charset="0"/>
                <a:cs typeface="IBM Plex Sans" charset="0"/>
              </a:rPr>
              <a:t>SELECT name, description from PRODUCTS where productid=‘p234’ UNION SELECT username, password FROM USERS</a:t>
            </a:r>
          </a:p>
        </p:txBody>
      </p:sp>
    </p:spTree>
    <p:extLst>
      <p:ext uri="{BB962C8B-B14F-4D97-AF65-F5344CB8AC3E}">
        <p14:creationId xmlns:p14="http://schemas.microsoft.com/office/powerpoint/2010/main" val="389982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ontent Placeholder 8">
            <a:extLst>
              <a:ext uri="{FF2B5EF4-FFF2-40B4-BE49-F238E27FC236}">
                <a16:creationId xmlns:a16="http://schemas.microsoft.com/office/drawing/2014/main" id="{B622565C-CD0A-6D46-817B-8E92AC237CB3}"/>
              </a:ext>
            </a:extLst>
          </p:cNvPr>
          <p:cNvSpPr txBox="1">
            <a:spLocks/>
          </p:cNvSpPr>
          <p:nvPr/>
        </p:nvSpPr>
        <p:spPr>
          <a:xfrm>
            <a:off x="4592465" y="1671275"/>
            <a:ext cx="4572000" cy="3553139"/>
          </a:xfrm>
          <a:prstGeom prst="rect">
            <a:avLst/>
          </a:prstGeom>
          <a:solidFill>
            <a:srgbClr val="031973"/>
          </a:solidFill>
          <a:ln>
            <a:noFill/>
          </a:ln>
        </p:spPr>
        <p:txBody>
          <a:bodyPr vert="horz" lIns="164592" tIns="150876" rIns="171450" bIns="17145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94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89" indent="-18837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79" indent="-258227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1007" indent="-22859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549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956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364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772" indent="-17288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3D6E2D-E4F8-104D-B21E-B31B06A7A6C4}"/>
              </a:ext>
            </a:extLst>
          </p:cNvPr>
          <p:cNvSpPr/>
          <p:nvPr/>
        </p:nvSpPr>
        <p:spPr>
          <a:xfrm>
            <a:off x="4567053" y="-9562"/>
            <a:ext cx="4583532" cy="1712327"/>
          </a:xfrm>
          <a:prstGeom prst="rect">
            <a:avLst/>
          </a:prstGeom>
          <a:solidFill>
            <a:srgbClr val="062FAD"/>
          </a:solidFill>
          <a:effectLst>
            <a:outerShdw blurRad="342900" dist="1270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rmAutofit/>
          </a:bodyPr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 panose="020B0403050203000203" pitchFamily="34" charset="77"/>
              <a:ea typeface="+mn-ea"/>
              <a:cs typeface="+mn-cs"/>
            </a:endParaRP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15E359-BE4E-F645-9252-98C70AE7633A}"/>
              </a:ext>
            </a:extLst>
          </p:cNvPr>
          <p:cNvGrpSpPr/>
          <p:nvPr/>
        </p:nvGrpSpPr>
        <p:grpSpPr>
          <a:xfrm>
            <a:off x="-4947" y="66931"/>
            <a:ext cx="4597409" cy="5157484"/>
            <a:chOff x="-15586" y="-9279"/>
            <a:chExt cx="6213829" cy="686727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9C59DF-2DAE-AE44-B32E-D7D31D988044}"/>
                </a:ext>
              </a:extLst>
            </p:cNvPr>
            <p:cNvSpPr/>
            <p:nvPr/>
          </p:nvSpPr>
          <p:spPr bwMode="auto">
            <a:xfrm>
              <a:off x="-15586" y="-9279"/>
              <a:ext cx="6179486" cy="6867279"/>
            </a:xfrm>
            <a:prstGeom prst="rect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HelvNeue Light for IBM" pitchFamily="34" charset="0"/>
                <a:ea typeface="+mn-ea"/>
                <a:cs typeface="+mn-cs"/>
              </a:endParaRPr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618373A8-90F5-6942-8548-5C47AE4C7FAE}"/>
                </a:ext>
              </a:extLst>
            </p:cNvPr>
            <p:cNvSpPr/>
            <p:nvPr/>
          </p:nvSpPr>
          <p:spPr bwMode="auto">
            <a:xfrm rot="13500000">
              <a:off x="5550056" y="645777"/>
              <a:ext cx="648187" cy="648187"/>
            </a:xfrm>
            <a:prstGeom prst="rtTriangle">
              <a:avLst/>
            </a:prstGeom>
            <a:solidFill>
              <a:schemeClr val="tx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27000" tIns="27000" rIns="27000" bIns="27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000080"/>
                </a:highlight>
                <a:uLnTx/>
                <a:uFillTx/>
                <a:latin typeface="HelvNeue Light for IBM" pitchFamily="34" charset="0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90FDB-D738-8644-B199-6560FB7018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2442" y="460629"/>
            <a:ext cx="3113486" cy="47110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>
                <a:solidFill>
                  <a:schemeClr val="bg1"/>
                </a:solidFill>
              </a:rPr>
              <a:t>IBM </a:t>
            </a:r>
            <a:r>
              <a:rPr lang="en-CA" b="1" dirty="0" err="1">
                <a:solidFill>
                  <a:schemeClr val="bg1"/>
                </a:solidFill>
              </a:rPr>
              <a:t>Wazi</a:t>
            </a:r>
            <a:r>
              <a:rPr lang="en-CA" b="1" dirty="0">
                <a:solidFill>
                  <a:schemeClr val="bg1"/>
                </a:solidFill>
              </a:rPr>
              <a:t> Virtual Test Platform</a:t>
            </a:r>
            <a:endParaRPr lang="en-US" b="1" dirty="0">
              <a:solidFill>
                <a:schemeClr val="bg1"/>
              </a:solidFill>
              <a:latin typeface="IBM Plex Sans" panose="020B0503050000000000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FAA91-D1D3-C845-9292-F8A14D9348EC}"/>
              </a:ext>
            </a:extLst>
          </p:cNvPr>
          <p:cNvSpPr txBox="1"/>
          <p:nvPr/>
        </p:nvSpPr>
        <p:spPr>
          <a:xfrm>
            <a:off x="6884229" y="3440735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No dependency on any z/OS </a:t>
            </a: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or client software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49004A-C7D1-E449-8BDD-2EF439832827}"/>
              </a:ext>
            </a:extLst>
          </p:cNvPr>
          <p:cNvSpPr txBox="1"/>
          <p:nvPr/>
        </p:nvSpPr>
        <p:spPr>
          <a:xfrm>
            <a:off x="6858819" y="2537472"/>
            <a:ext cx="1608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/>
                <a:ea typeface="IBM Plex Sans" charset="0"/>
                <a:cs typeface="IBM Plex Sans" charset="0"/>
              </a:rPr>
              <a:t>Easy to deploy  and use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438046-B227-4941-9C16-73A2D595FA8C}"/>
              </a:ext>
            </a:extLst>
          </p:cNvPr>
          <p:cNvSpPr txBox="1"/>
          <p:nvPr/>
        </p:nvSpPr>
        <p:spPr>
          <a:xfrm>
            <a:off x="6992667" y="4324883"/>
            <a:ext cx="13676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An all new capability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8B9EC1-E73D-FE4C-9421-F97905BDD5C7}"/>
              </a:ext>
            </a:extLst>
          </p:cNvPr>
          <p:cNvSpPr txBox="1"/>
          <p:nvPr/>
        </p:nvSpPr>
        <p:spPr>
          <a:xfrm>
            <a:off x="221589" y="1379989"/>
            <a:ext cx="41443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</a:rPr>
              <a:t>IBM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</a:rPr>
              <a:t>Wazi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Medium" panose="020B0503050203000203" pitchFamily="34" charset="0"/>
                <a:ea typeface="+mn-ea"/>
                <a:cs typeface="+mn-cs"/>
              </a:rPr>
              <a:t> Virtual Test Platform transforms testing on Z by shifting left Application Integration testing as part of software development lifecycle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972686-12E7-5D49-9E38-B71913E8CB52}"/>
              </a:ext>
            </a:extLst>
          </p:cNvPr>
          <p:cNvSpPr txBox="1"/>
          <p:nvPr/>
        </p:nvSpPr>
        <p:spPr>
          <a:xfrm>
            <a:off x="221589" y="2124239"/>
            <a:ext cx="414433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Moves application Integration Testing to earlier in the programming lifecycle.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49679DF-808D-824F-AC16-71B2637D2C6C}"/>
              </a:ext>
            </a:extLst>
          </p:cNvPr>
          <p:cNvSpPr txBox="1"/>
          <p:nvPr/>
        </p:nvSpPr>
        <p:spPr>
          <a:xfrm>
            <a:off x="221590" y="2867126"/>
            <a:ext cx="30719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Automates the testing process to enable an agile CI/CD pipeline.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6F359F-3312-F04C-B7B8-4CB5507A4123}"/>
              </a:ext>
            </a:extLst>
          </p:cNvPr>
          <p:cNvSpPr txBox="1"/>
          <p:nvPr/>
        </p:nvSpPr>
        <p:spPr>
          <a:xfrm>
            <a:off x="221589" y="3610013"/>
            <a:ext cx="414433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BM Plex Sans" panose="020B0503050000000000" pitchFamily="34" charset="77"/>
                <a:ea typeface="+mn-ea"/>
                <a:cs typeface="+mn-cs"/>
              </a:rPr>
              <a:t>Automates regression testing after compiler upgrades, ABO implementation and SCM tool migrations.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A21DDE4-01BF-544A-B980-D8F7D6CE4B43}"/>
              </a:ext>
            </a:extLst>
          </p:cNvPr>
          <p:cNvSpPr txBox="1"/>
          <p:nvPr/>
        </p:nvSpPr>
        <p:spPr>
          <a:xfrm>
            <a:off x="5172043" y="364582"/>
            <a:ext cx="3386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dist="19050" dir="2700000" algn="tl" rotWithShape="0">
                    <a:srgbClr val="FFFFFF">
                      <a:alpha val="40000"/>
                    </a:srgbClr>
                  </a:outerShdw>
                </a:effectLst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Shift left application integration testing</a:t>
            </a:r>
          </a:p>
        </p:txBody>
      </p: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02ED81F4-53AB-454A-907D-B5169227F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49" y="-869"/>
            <a:ext cx="1348547" cy="13485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F28CA69-85F5-7440-8232-29E39532C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43" y="2333380"/>
            <a:ext cx="1249172" cy="62458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86FFB3F-B5DA-1549-BA61-54F314B2A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741" y="3298111"/>
            <a:ext cx="1062189" cy="68996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A433D70-3990-9D40-ACF8-9F001E49A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8738" y="4235221"/>
            <a:ext cx="954633" cy="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3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Freeform 570">
            <a:extLst>
              <a:ext uri="{FF2B5EF4-FFF2-40B4-BE49-F238E27FC236}">
                <a16:creationId xmlns:a16="http://schemas.microsoft.com/office/drawing/2014/main" id="{E4466B20-B1E0-FB4D-A103-C5FAE74708D9}"/>
              </a:ext>
            </a:extLst>
          </p:cNvPr>
          <p:cNvSpPr/>
          <p:nvPr/>
        </p:nvSpPr>
        <p:spPr>
          <a:xfrm>
            <a:off x="5091342" y="164520"/>
            <a:ext cx="1767509" cy="1019264"/>
          </a:xfrm>
          <a:custGeom>
            <a:avLst/>
            <a:gdLst>
              <a:gd name="connsiteX0" fmla="*/ 0 w 1767509"/>
              <a:gd name="connsiteY0" fmla="*/ 0 h 1019264"/>
              <a:gd name="connsiteX1" fmla="*/ 1767510 w 1767509"/>
              <a:gd name="connsiteY1" fmla="*/ 0 h 1019264"/>
              <a:gd name="connsiteX2" fmla="*/ 1767510 w 1767509"/>
              <a:gd name="connsiteY2" fmla="*/ 1019264 h 1019264"/>
              <a:gd name="connsiteX3" fmla="*/ 0 w 1767509"/>
              <a:gd name="connsiteY3" fmla="*/ 1019264 h 101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509" h="1019264">
                <a:moveTo>
                  <a:pt x="0" y="0"/>
                </a:moveTo>
                <a:lnTo>
                  <a:pt x="1767510" y="0"/>
                </a:lnTo>
                <a:lnTo>
                  <a:pt x="1767510" y="1019264"/>
                </a:lnTo>
                <a:lnTo>
                  <a:pt x="0" y="1019264"/>
                </a:lnTo>
                <a:close/>
              </a:path>
            </a:pathLst>
          </a:custGeom>
          <a:solidFill>
            <a:schemeClr val="tx2"/>
          </a:solidFill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3" name="Freeform 572">
            <a:extLst>
              <a:ext uri="{FF2B5EF4-FFF2-40B4-BE49-F238E27FC236}">
                <a16:creationId xmlns:a16="http://schemas.microsoft.com/office/drawing/2014/main" id="{7125D5C2-4878-F241-8E15-F0A803A73A54}"/>
              </a:ext>
            </a:extLst>
          </p:cNvPr>
          <p:cNvSpPr/>
          <p:nvPr/>
        </p:nvSpPr>
        <p:spPr>
          <a:xfrm>
            <a:off x="1332198" y="164520"/>
            <a:ext cx="1191999" cy="1019264"/>
          </a:xfrm>
          <a:custGeom>
            <a:avLst/>
            <a:gdLst>
              <a:gd name="connsiteX0" fmla="*/ 0 w 1191999"/>
              <a:gd name="connsiteY0" fmla="*/ 0 h 1019264"/>
              <a:gd name="connsiteX1" fmla="*/ 1192000 w 1191999"/>
              <a:gd name="connsiteY1" fmla="*/ 0 h 1019264"/>
              <a:gd name="connsiteX2" fmla="*/ 1192000 w 1191999"/>
              <a:gd name="connsiteY2" fmla="*/ 1019264 h 1019264"/>
              <a:gd name="connsiteX3" fmla="*/ 0 w 1191999"/>
              <a:gd name="connsiteY3" fmla="*/ 1019264 h 101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999" h="1019264">
                <a:moveTo>
                  <a:pt x="0" y="0"/>
                </a:moveTo>
                <a:lnTo>
                  <a:pt x="1192000" y="0"/>
                </a:lnTo>
                <a:lnTo>
                  <a:pt x="1192000" y="1019264"/>
                </a:lnTo>
                <a:lnTo>
                  <a:pt x="0" y="1019264"/>
                </a:lnTo>
                <a:close/>
              </a:path>
            </a:pathLst>
          </a:custGeom>
          <a:solidFill>
            <a:schemeClr val="tx2"/>
          </a:solidFill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9" name="Freeform 568">
            <a:extLst>
              <a:ext uri="{FF2B5EF4-FFF2-40B4-BE49-F238E27FC236}">
                <a16:creationId xmlns:a16="http://schemas.microsoft.com/office/drawing/2014/main" id="{473010AE-23F0-6543-9B0D-8AEE9BB960EC}"/>
              </a:ext>
            </a:extLst>
          </p:cNvPr>
          <p:cNvSpPr/>
          <p:nvPr/>
        </p:nvSpPr>
        <p:spPr>
          <a:xfrm>
            <a:off x="7332805" y="176548"/>
            <a:ext cx="1191999" cy="1019264"/>
          </a:xfrm>
          <a:custGeom>
            <a:avLst/>
            <a:gdLst>
              <a:gd name="connsiteX0" fmla="*/ 0 w 1191999"/>
              <a:gd name="connsiteY0" fmla="*/ 0 h 1019264"/>
              <a:gd name="connsiteX1" fmla="*/ 1192000 w 1191999"/>
              <a:gd name="connsiteY1" fmla="*/ 0 h 1019264"/>
              <a:gd name="connsiteX2" fmla="*/ 1192000 w 1191999"/>
              <a:gd name="connsiteY2" fmla="*/ 1019264 h 1019264"/>
              <a:gd name="connsiteX3" fmla="*/ 0 w 1191999"/>
              <a:gd name="connsiteY3" fmla="*/ 1019264 h 101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999" h="1019264">
                <a:moveTo>
                  <a:pt x="0" y="0"/>
                </a:moveTo>
                <a:lnTo>
                  <a:pt x="1192000" y="0"/>
                </a:lnTo>
                <a:lnTo>
                  <a:pt x="1192000" y="1019264"/>
                </a:lnTo>
                <a:lnTo>
                  <a:pt x="0" y="1019264"/>
                </a:lnTo>
                <a:close/>
              </a:path>
            </a:pathLst>
          </a:custGeom>
          <a:solidFill>
            <a:schemeClr val="tx2"/>
          </a:solidFill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B38FE3-EEEA-F643-95D4-5EAD32388C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IBM Z / © 2020 IBM Corporation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5BB77-C5E2-BD43-AEF1-87FFAA1325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8F780D-7FDE-2045-B570-4602E32323FD}"/>
              </a:ext>
            </a:extLst>
          </p:cNvPr>
          <p:cNvGrpSpPr/>
          <p:nvPr/>
        </p:nvGrpSpPr>
        <p:grpSpPr>
          <a:xfrm>
            <a:off x="3791551" y="3484281"/>
            <a:ext cx="320752" cy="320752"/>
            <a:chOff x="3810966" y="3300297"/>
            <a:chExt cx="279310" cy="279310"/>
          </a:xfrm>
        </p:grpSpPr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E86DF7AB-F49B-9843-8122-9687FC6645C9}"/>
                </a:ext>
              </a:extLst>
            </p:cNvPr>
            <p:cNvSpPr/>
            <p:nvPr/>
          </p:nvSpPr>
          <p:spPr>
            <a:xfrm>
              <a:off x="3824059" y="3308851"/>
              <a:ext cx="230081" cy="246665"/>
            </a:xfrm>
            <a:custGeom>
              <a:avLst/>
              <a:gdLst>
                <a:gd name="connsiteX0" fmla="*/ 122198 w 230081"/>
                <a:gd name="connsiteY0" fmla="*/ 246666 h 246665"/>
                <a:gd name="connsiteX1" fmla="*/ 0 w 230081"/>
                <a:gd name="connsiteY1" fmla="*/ 246666 h 246665"/>
                <a:gd name="connsiteX2" fmla="*/ 0 w 230081"/>
                <a:gd name="connsiteY2" fmla="*/ 24789 h 246665"/>
                <a:gd name="connsiteX3" fmla="*/ 230082 w 230081"/>
                <a:gd name="connsiteY3" fmla="*/ 24789 h 246665"/>
                <a:gd name="connsiteX4" fmla="*/ 230082 w 230081"/>
                <a:gd name="connsiteY4" fmla="*/ 130927 h 246665"/>
                <a:gd name="connsiteX5" fmla="*/ 49316 w 230081"/>
                <a:gd name="connsiteY5" fmla="*/ 49272 h 246665"/>
                <a:gd name="connsiteX6" fmla="*/ 49316 w 230081"/>
                <a:gd name="connsiteY6" fmla="*/ 0 h 246665"/>
                <a:gd name="connsiteX7" fmla="*/ 180592 w 230081"/>
                <a:gd name="connsiteY7" fmla="*/ 49447 h 246665"/>
                <a:gd name="connsiteX8" fmla="*/ 180592 w 230081"/>
                <a:gd name="connsiteY8" fmla="*/ 0 h 24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081" h="246665">
                  <a:moveTo>
                    <a:pt x="122198" y="246666"/>
                  </a:moveTo>
                  <a:lnTo>
                    <a:pt x="0" y="246666"/>
                  </a:lnTo>
                  <a:lnTo>
                    <a:pt x="0" y="24789"/>
                  </a:lnTo>
                  <a:lnTo>
                    <a:pt x="230082" y="24789"/>
                  </a:lnTo>
                  <a:lnTo>
                    <a:pt x="230082" y="130927"/>
                  </a:lnTo>
                  <a:moveTo>
                    <a:pt x="49316" y="49272"/>
                  </a:moveTo>
                  <a:lnTo>
                    <a:pt x="49316" y="0"/>
                  </a:lnTo>
                  <a:moveTo>
                    <a:pt x="180592" y="49447"/>
                  </a:moveTo>
                  <a:lnTo>
                    <a:pt x="180592" y="0"/>
                  </a:lnTo>
                </a:path>
              </a:pathLst>
            </a:custGeom>
            <a:noFill/>
            <a:ln w="8721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CA79A193-EDE9-5C4B-9FC9-7AC98C9C8310}"/>
                </a:ext>
              </a:extLst>
            </p:cNvPr>
            <p:cNvSpPr/>
            <p:nvPr/>
          </p:nvSpPr>
          <p:spPr>
            <a:xfrm>
              <a:off x="3949836" y="3443531"/>
              <a:ext cx="127347" cy="127348"/>
            </a:xfrm>
            <a:custGeom>
              <a:avLst/>
              <a:gdLst>
                <a:gd name="connsiteX0" fmla="*/ 127348 w 127347"/>
                <a:gd name="connsiteY0" fmla="*/ 63674 h 127348"/>
                <a:gd name="connsiteX1" fmla="*/ 63674 w 127347"/>
                <a:gd name="connsiteY1" fmla="*/ 127348 h 127348"/>
                <a:gd name="connsiteX2" fmla="*/ 0 w 127347"/>
                <a:gd name="connsiteY2" fmla="*/ 63674 h 127348"/>
                <a:gd name="connsiteX3" fmla="*/ 63674 w 127347"/>
                <a:gd name="connsiteY3" fmla="*/ 0 h 127348"/>
                <a:gd name="connsiteX4" fmla="*/ 127348 w 127347"/>
                <a:gd name="connsiteY4" fmla="*/ 63674 h 1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47" h="127348">
                  <a:moveTo>
                    <a:pt x="127348" y="63674"/>
                  </a:moveTo>
                  <a:cubicBezTo>
                    <a:pt x="127348" y="98840"/>
                    <a:pt x="98840" y="127348"/>
                    <a:pt x="63674" y="127348"/>
                  </a:cubicBezTo>
                  <a:cubicBezTo>
                    <a:pt x="28508" y="127348"/>
                    <a:pt x="0" y="98840"/>
                    <a:pt x="0" y="63674"/>
                  </a:cubicBezTo>
                  <a:cubicBezTo>
                    <a:pt x="0" y="28508"/>
                    <a:pt x="28508" y="0"/>
                    <a:pt x="63674" y="0"/>
                  </a:cubicBezTo>
                  <a:cubicBezTo>
                    <a:pt x="98840" y="0"/>
                    <a:pt x="127348" y="28508"/>
                    <a:pt x="127348" y="63674"/>
                  </a:cubicBezTo>
                  <a:close/>
                </a:path>
              </a:pathLst>
            </a:custGeom>
            <a:noFill/>
            <a:ln w="87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F29A8E8B-6EAF-C641-B965-926827FB22D9}"/>
                </a:ext>
              </a:extLst>
            </p:cNvPr>
            <p:cNvSpPr/>
            <p:nvPr/>
          </p:nvSpPr>
          <p:spPr>
            <a:xfrm>
              <a:off x="4014208" y="3471855"/>
              <a:ext cx="22432" cy="61710"/>
            </a:xfrm>
            <a:custGeom>
              <a:avLst/>
              <a:gdLst>
                <a:gd name="connsiteX0" fmla="*/ 0 w 22432"/>
                <a:gd name="connsiteY0" fmla="*/ 0 h 61710"/>
                <a:gd name="connsiteX1" fmla="*/ 524 w 22432"/>
                <a:gd name="connsiteY1" fmla="*/ 39278 h 61710"/>
                <a:gd name="connsiteX2" fmla="*/ 22432 w 22432"/>
                <a:gd name="connsiteY2" fmla="*/ 61710 h 6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32" h="61710">
                  <a:moveTo>
                    <a:pt x="0" y="0"/>
                  </a:moveTo>
                  <a:lnTo>
                    <a:pt x="524" y="39278"/>
                  </a:lnTo>
                  <a:lnTo>
                    <a:pt x="22432" y="61710"/>
                  </a:lnTo>
                </a:path>
              </a:pathLst>
            </a:custGeom>
            <a:noFill/>
            <a:ln w="872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7ACAD43D-B284-AB43-BB22-85EFC899F3CB}"/>
                </a:ext>
              </a:extLst>
            </p:cNvPr>
            <p:cNvSpPr/>
            <p:nvPr/>
          </p:nvSpPr>
          <p:spPr>
            <a:xfrm>
              <a:off x="3810966" y="3300297"/>
              <a:ext cx="279310" cy="279310"/>
            </a:xfrm>
            <a:custGeom>
              <a:avLst/>
              <a:gdLst>
                <a:gd name="connsiteX0" fmla="*/ 0 w 279310"/>
                <a:gd name="connsiteY0" fmla="*/ 0 h 279310"/>
                <a:gd name="connsiteX1" fmla="*/ 279310 w 279310"/>
                <a:gd name="connsiteY1" fmla="*/ 0 h 279310"/>
                <a:gd name="connsiteX2" fmla="*/ 279310 w 279310"/>
                <a:gd name="connsiteY2" fmla="*/ 279310 h 279310"/>
                <a:gd name="connsiteX3" fmla="*/ 0 w 279310"/>
                <a:gd name="connsiteY3" fmla="*/ 279310 h 27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10" h="279310">
                  <a:moveTo>
                    <a:pt x="0" y="0"/>
                  </a:moveTo>
                  <a:lnTo>
                    <a:pt x="279310" y="0"/>
                  </a:lnTo>
                  <a:lnTo>
                    <a:pt x="279310" y="279310"/>
                  </a:lnTo>
                  <a:lnTo>
                    <a:pt x="0" y="279310"/>
                  </a:lnTo>
                  <a:close/>
                </a:path>
              </a:pathLst>
            </a:custGeom>
            <a:noFill/>
            <a:ln w="87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72" name="Freeform 371">
            <a:extLst>
              <a:ext uri="{FF2B5EF4-FFF2-40B4-BE49-F238E27FC236}">
                <a16:creationId xmlns:a16="http://schemas.microsoft.com/office/drawing/2014/main" id="{7E90FE84-DFC5-1949-95C6-181171F47B28}"/>
              </a:ext>
            </a:extLst>
          </p:cNvPr>
          <p:cNvSpPr/>
          <p:nvPr/>
        </p:nvSpPr>
        <p:spPr>
          <a:xfrm>
            <a:off x="1781429" y="3300297"/>
            <a:ext cx="279310" cy="279310"/>
          </a:xfrm>
          <a:custGeom>
            <a:avLst/>
            <a:gdLst>
              <a:gd name="connsiteX0" fmla="*/ 0 w 279310"/>
              <a:gd name="connsiteY0" fmla="*/ 0 h 279310"/>
              <a:gd name="connsiteX1" fmla="*/ 279310 w 279310"/>
              <a:gd name="connsiteY1" fmla="*/ 0 h 279310"/>
              <a:gd name="connsiteX2" fmla="*/ 279310 w 279310"/>
              <a:gd name="connsiteY2" fmla="*/ 279310 h 279310"/>
              <a:gd name="connsiteX3" fmla="*/ 0 w 279310"/>
              <a:gd name="connsiteY3" fmla="*/ 279310 h 27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10" h="279310">
                <a:moveTo>
                  <a:pt x="0" y="0"/>
                </a:moveTo>
                <a:lnTo>
                  <a:pt x="279310" y="0"/>
                </a:lnTo>
                <a:lnTo>
                  <a:pt x="279310" y="279310"/>
                </a:lnTo>
                <a:lnTo>
                  <a:pt x="0" y="279310"/>
                </a:lnTo>
                <a:close/>
              </a:path>
            </a:pathLst>
          </a:custGeom>
          <a:noFill/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A32E992F-BE34-7B4F-BFAC-29EEC728D37D}"/>
              </a:ext>
            </a:extLst>
          </p:cNvPr>
          <p:cNvSpPr txBox="1"/>
          <p:nvPr/>
        </p:nvSpPr>
        <p:spPr>
          <a:xfrm>
            <a:off x="1597818" y="3233706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Analyze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8419D00E-47C5-A946-A4AA-0D6D2ED68437}"/>
              </a:ext>
            </a:extLst>
          </p:cNvPr>
          <p:cNvSpPr txBox="1"/>
          <p:nvPr/>
        </p:nvSpPr>
        <p:spPr>
          <a:xfrm>
            <a:off x="1684380" y="1663949"/>
            <a:ext cx="487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Code</a:t>
            </a:r>
          </a:p>
        </p:txBody>
      </p:sp>
      <p:sp>
        <p:nvSpPr>
          <p:cNvPr id="404" name="Freeform 403">
            <a:extLst>
              <a:ext uri="{FF2B5EF4-FFF2-40B4-BE49-F238E27FC236}">
                <a16:creationId xmlns:a16="http://schemas.microsoft.com/office/drawing/2014/main" id="{74CF6785-4C4F-B046-92CE-3BB5C26AED2B}"/>
              </a:ext>
            </a:extLst>
          </p:cNvPr>
          <p:cNvSpPr/>
          <p:nvPr/>
        </p:nvSpPr>
        <p:spPr>
          <a:xfrm>
            <a:off x="3770326" y="1357258"/>
            <a:ext cx="279310" cy="279310"/>
          </a:xfrm>
          <a:custGeom>
            <a:avLst/>
            <a:gdLst>
              <a:gd name="connsiteX0" fmla="*/ 0 w 279310"/>
              <a:gd name="connsiteY0" fmla="*/ 0 h 279310"/>
              <a:gd name="connsiteX1" fmla="*/ 279310 w 279310"/>
              <a:gd name="connsiteY1" fmla="*/ 0 h 279310"/>
              <a:gd name="connsiteX2" fmla="*/ 279310 w 279310"/>
              <a:gd name="connsiteY2" fmla="*/ 279310 h 279310"/>
              <a:gd name="connsiteX3" fmla="*/ 0 w 279310"/>
              <a:gd name="connsiteY3" fmla="*/ 279310 h 27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10" h="279310">
                <a:moveTo>
                  <a:pt x="0" y="0"/>
                </a:moveTo>
                <a:lnTo>
                  <a:pt x="279310" y="0"/>
                </a:lnTo>
                <a:lnTo>
                  <a:pt x="279310" y="279310"/>
                </a:lnTo>
                <a:lnTo>
                  <a:pt x="0" y="279310"/>
                </a:lnTo>
                <a:close/>
              </a:path>
            </a:pathLst>
          </a:custGeom>
          <a:noFill/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8087F028-DCFC-7D4A-953F-6D91322AF7AA}"/>
              </a:ext>
            </a:extLst>
          </p:cNvPr>
          <p:cNvSpPr txBox="1"/>
          <p:nvPr/>
        </p:nvSpPr>
        <p:spPr>
          <a:xfrm>
            <a:off x="3701698" y="1652994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Build</a:t>
            </a:r>
          </a:p>
        </p:txBody>
      </p:sp>
      <p:sp>
        <p:nvSpPr>
          <p:cNvPr id="423" name="Freeform 422">
            <a:extLst>
              <a:ext uri="{FF2B5EF4-FFF2-40B4-BE49-F238E27FC236}">
                <a16:creationId xmlns:a16="http://schemas.microsoft.com/office/drawing/2014/main" id="{12F3C05D-18B9-604A-AF1E-665E890B9A6A}"/>
              </a:ext>
            </a:extLst>
          </p:cNvPr>
          <p:cNvSpPr/>
          <p:nvPr/>
        </p:nvSpPr>
        <p:spPr>
          <a:xfrm>
            <a:off x="7829402" y="1385538"/>
            <a:ext cx="279310" cy="279310"/>
          </a:xfrm>
          <a:custGeom>
            <a:avLst/>
            <a:gdLst>
              <a:gd name="connsiteX0" fmla="*/ 0 w 279310"/>
              <a:gd name="connsiteY0" fmla="*/ 0 h 279310"/>
              <a:gd name="connsiteX1" fmla="*/ 279310 w 279310"/>
              <a:gd name="connsiteY1" fmla="*/ 0 h 279310"/>
              <a:gd name="connsiteX2" fmla="*/ 279310 w 279310"/>
              <a:gd name="connsiteY2" fmla="*/ 279310 h 279310"/>
              <a:gd name="connsiteX3" fmla="*/ 0 w 279310"/>
              <a:gd name="connsiteY3" fmla="*/ 279310 h 279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310" h="279310">
                <a:moveTo>
                  <a:pt x="0" y="0"/>
                </a:moveTo>
                <a:lnTo>
                  <a:pt x="279310" y="0"/>
                </a:lnTo>
                <a:lnTo>
                  <a:pt x="279310" y="279310"/>
                </a:lnTo>
                <a:lnTo>
                  <a:pt x="0" y="279310"/>
                </a:lnTo>
                <a:close/>
              </a:path>
            </a:pathLst>
          </a:custGeom>
          <a:noFill/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0" name="Freeform 579">
            <a:extLst>
              <a:ext uri="{FF2B5EF4-FFF2-40B4-BE49-F238E27FC236}">
                <a16:creationId xmlns:a16="http://schemas.microsoft.com/office/drawing/2014/main" id="{EC999838-1CC5-CF42-BD19-8FDC9904CD9A}"/>
              </a:ext>
            </a:extLst>
          </p:cNvPr>
          <p:cNvSpPr/>
          <p:nvPr/>
        </p:nvSpPr>
        <p:spPr>
          <a:xfrm>
            <a:off x="5952621" y="1962270"/>
            <a:ext cx="55076" cy="55076"/>
          </a:xfrm>
          <a:custGeom>
            <a:avLst/>
            <a:gdLst>
              <a:gd name="connsiteX0" fmla="*/ 55076 w 55076"/>
              <a:gd name="connsiteY0" fmla="*/ 27538 h 55076"/>
              <a:gd name="connsiteX1" fmla="*/ 27538 w 55076"/>
              <a:gd name="connsiteY1" fmla="*/ 55077 h 55076"/>
              <a:gd name="connsiteX2" fmla="*/ -1 w 55076"/>
              <a:gd name="connsiteY2" fmla="*/ 27538 h 55076"/>
              <a:gd name="connsiteX3" fmla="*/ 27538 w 55076"/>
              <a:gd name="connsiteY3" fmla="*/ 0 h 55076"/>
              <a:gd name="connsiteX4" fmla="*/ 55076 w 55076"/>
              <a:gd name="connsiteY4" fmla="*/ 27538 h 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76" h="55076">
                <a:moveTo>
                  <a:pt x="55076" y="27538"/>
                </a:moveTo>
                <a:cubicBezTo>
                  <a:pt x="55076" y="42747"/>
                  <a:pt x="42747" y="55077"/>
                  <a:pt x="27538" y="55077"/>
                </a:cubicBezTo>
                <a:cubicBezTo>
                  <a:pt x="12329" y="55077"/>
                  <a:pt x="-1" y="42747"/>
                  <a:pt x="-1" y="27538"/>
                </a:cubicBezTo>
                <a:cubicBezTo>
                  <a:pt x="-1" y="12329"/>
                  <a:pt x="12329" y="0"/>
                  <a:pt x="27538" y="0"/>
                </a:cubicBezTo>
                <a:cubicBezTo>
                  <a:pt x="42747" y="0"/>
                  <a:pt x="55076" y="12329"/>
                  <a:pt x="55076" y="27538"/>
                </a:cubicBezTo>
                <a:close/>
              </a:path>
            </a:pathLst>
          </a:custGeom>
          <a:solidFill>
            <a:srgbClr val="000000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1" name="Freeform 580">
            <a:extLst>
              <a:ext uri="{FF2B5EF4-FFF2-40B4-BE49-F238E27FC236}">
                <a16:creationId xmlns:a16="http://schemas.microsoft.com/office/drawing/2014/main" id="{AFB7E320-5A1C-6048-A15F-6BC777E6C819}"/>
              </a:ext>
            </a:extLst>
          </p:cNvPr>
          <p:cNvSpPr/>
          <p:nvPr/>
        </p:nvSpPr>
        <p:spPr>
          <a:xfrm>
            <a:off x="316847" y="394514"/>
            <a:ext cx="113469" cy="113469"/>
          </a:xfrm>
          <a:custGeom>
            <a:avLst/>
            <a:gdLst>
              <a:gd name="connsiteX0" fmla="*/ 113470 w 113469"/>
              <a:gd name="connsiteY0" fmla="*/ 56735 h 113469"/>
              <a:gd name="connsiteX1" fmla="*/ 56735 w 113469"/>
              <a:gd name="connsiteY1" fmla="*/ 113470 h 113469"/>
              <a:gd name="connsiteX2" fmla="*/ 0 w 113469"/>
              <a:gd name="connsiteY2" fmla="*/ 56735 h 113469"/>
              <a:gd name="connsiteX3" fmla="*/ 56735 w 113469"/>
              <a:gd name="connsiteY3" fmla="*/ 0 h 113469"/>
              <a:gd name="connsiteX4" fmla="*/ 113470 w 113469"/>
              <a:gd name="connsiteY4" fmla="*/ 56735 h 113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469" h="113469">
                <a:moveTo>
                  <a:pt x="113470" y="56735"/>
                </a:moveTo>
                <a:cubicBezTo>
                  <a:pt x="113470" y="88069"/>
                  <a:pt x="88069" y="113470"/>
                  <a:pt x="56735" y="113470"/>
                </a:cubicBezTo>
                <a:cubicBezTo>
                  <a:pt x="25401" y="113470"/>
                  <a:pt x="0" y="88069"/>
                  <a:pt x="0" y="56735"/>
                </a:cubicBezTo>
                <a:cubicBezTo>
                  <a:pt x="0" y="25401"/>
                  <a:pt x="25401" y="0"/>
                  <a:pt x="56735" y="0"/>
                </a:cubicBezTo>
                <a:cubicBezTo>
                  <a:pt x="88069" y="0"/>
                  <a:pt x="113470" y="25401"/>
                  <a:pt x="113470" y="56735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2" name="Freeform 581">
            <a:extLst>
              <a:ext uri="{FF2B5EF4-FFF2-40B4-BE49-F238E27FC236}">
                <a16:creationId xmlns:a16="http://schemas.microsoft.com/office/drawing/2014/main" id="{E8583878-5478-EC4B-9A1E-36CD57E3CC71}"/>
              </a:ext>
            </a:extLst>
          </p:cNvPr>
          <p:cNvSpPr/>
          <p:nvPr/>
        </p:nvSpPr>
        <p:spPr>
          <a:xfrm>
            <a:off x="323218" y="603735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4F8A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3" name="Freeform 582">
            <a:extLst>
              <a:ext uri="{FF2B5EF4-FFF2-40B4-BE49-F238E27FC236}">
                <a16:creationId xmlns:a16="http://schemas.microsoft.com/office/drawing/2014/main" id="{87FD3BD5-3D85-6E41-8540-BAB34563A2B8}"/>
              </a:ext>
            </a:extLst>
          </p:cNvPr>
          <p:cNvSpPr/>
          <p:nvPr/>
        </p:nvSpPr>
        <p:spPr>
          <a:xfrm>
            <a:off x="346043" y="626560"/>
            <a:ext cx="55076" cy="55076"/>
          </a:xfrm>
          <a:custGeom>
            <a:avLst/>
            <a:gdLst>
              <a:gd name="connsiteX0" fmla="*/ 55076 w 55076"/>
              <a:gd name="connsiteY0" fmla="*/ 27538 h 55076"/>
              <a:gd name="connsiteX1" fmla="*/ 27538 w 55076"/>
              <a:gd name="connsiteY1" fmla="*/ 55076 h 55076"/>
              <a:gd name="connsiteX2" fmla="*/ 0 w 55076"/>
              <a:gd name="connsiteY2" fmla="*/ 27538 h 55076"/>
              <a:gd name="connsiteX3" fmla="*/ 27538 w 55076"/>
              <a:gd name="connsiteY3" fmla="*/ 0 h 55076"/>
              <a:gd name="connsiteX4" fmla="*/ 55076 w 55076"/>
              <a:gd name="connsiteY4" fmla="*/ 27538 h 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76" h="55076">
                <a:moveTo>
                  <a:pt x="55076" y="27538"/>
                </a:moveTo>
                <a:cubicBezTo>
                  <a:pt x="55076" y="42747"/>
                  <a:pt x="42747" y="55076"/>
                  <a:pt x="27538" y="55076"/>
                </a:cubicBezTo>
                <a:cubicBezTo>
                  <a:pt x="12329" y="55076"/>
                  <a:pt x="0" y="42747"/>
                  <a:pt x="0" y="27538"/>
                </a:cubicBezTo>
                <a:cubicBezTo>
                  <a:pt x="0" y="12329"/>
                  <a:pt x="12329" y="0"/>
                  <a:pt x="27538" y="0"/>
                </a:cubicBezTo>
                <a:cubicBezTo>
                  <a:pt x="42747" y="0"/>
                  <a:pt x="55076" y="12329"/>
                  <a:pt x="55076" y="27538"/>
                </a:cubicBezTo>
                <a:close/>
              </a:path>
            </a:pathLst>
          </a:custGeom>
          <a:solidFill>
            <a:schemeClr val="bg1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F205FD8C-7691-DA4E-8247-1ED9A07AC1BF}"/>
              </a:ext>
            </a:extLst>
          </p:cNvPr>
          <p:cNvSpPr txBox="1"/>
          <p:nvPr/>
        </p:nvSpPr>
        <p:spPr>
          <a:xfrm>
            <a:off x="401808" y="337011"/>
            <a:ext cx="470000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Analyze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E0ED0C9F-26C0-2249-AA04-BF6709C8BAF5}"/>
              </a:ext>
            </a:extLst>
          </p:cNvPr>
          <p:cNvSpPr txBox="1"/>
          <p:nvPr/>
        </p:nvSpPr>
        <p:spPr>
          <a:xfrm>
            <a:off x="401808" y="525022"/>
            <a:ext cx="545919" cy="282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0" i="0" u="none" strike="noStrike" kern="1200" cap="none" spc="-1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Feedback,</a:t>
            </a:r>
            <a:br>
              <a:rPr kumimoji="0" lang="en-US" sz="619" b="0" i="0" u="none" strike="noStrike" kern="1200" cap="none" spc="-1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</a:br>
            <a:r>
              <a:rPr kumimoji="0" lang="en-US" sz="619" b="0" i="0" u="none" strike="noStrike" kern="1200" cap="none" spc="-1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approvals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6E20E252-04BF-7A4F-AD34-9E71E1E1D0E9}"/>
              </a:ext>
            </a:extLst>
          </p:cNvPr>
          <p:cNvSpPr txBox="1"/>
          <p:nvPr/>
        </p:nvSpPr>
        <p:spPr>
          <a:xfrm>
            <a:off x="241708" y="164520"/>
            <a:ext cx="513282" cy="1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LEGEND</a:t>
            </a:r>
          </a:p>
        </p:txBody>
      </p:sp>
      <p:sp>
        <p:nvSpPr>
          <p:cNvPr id="603" name="Freeform 602">
            <a:extLst>
              <a:ext uri="{FF2B5EF4-FFF2-40B4-BE49-F238E27FC236}">
                <a16:creationId xmlns:a16="http://schemas.microsoft.com/office/drawing/2014/main" id="{28D6DA16-C7E4-534C-BD25-E1AEBD9B691B}"/>
              </a:ext>
            </a:extLst>
          </p:cNvPr>
          <p:cNvSpPr/>
          <p:nvPr/>
        </p:nvSpPr>
        <p:spPr>
          <a:xfrm rot="10800000">
            <a:off x="7389323" y="4015133"/>
            <a:ext cx="1191999" cy="950134"/>
          </a:xfrm>
          <a:custGeom>
            <a:avLst/>
            <a:gdLst>
              <a:gd name="connsiteX0" fmla="*/ 0 w 1191999"/>
              <a:gd name="connsiteY0" fmla="*/ 0 h 950134"/>
              <a:gd name="connsiteX1" fmla="*/ 1192000 w 1191999"/>
              <a:gd name="connsiteY1" fmla="*/ 0 h 950134"/>
              <a:gd name="connsiteX2" fmla="*/ 1192000 w 1191999"/>
              <a:gd name="connsiteY2" fmla="*/ 950135 h 950134"/>
              <a:gd name="connsiteX3" fmla="*/ 0 w 1191999"/>
              <a:gd name="connsiteY3" fmla="*/ 950135 h 95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999" h="950134">
                <a:moveTo>
                  <a:pt x="0" y="0"/>
                </a:moveTo>
                <a:lnTo>
                  <a:pt x="1192000" y="0"/>
                </a:lnTo>
                <a:lnTo>
                  <a:pt x="1192000" y="950135"/>
                </a:lnTo>
                <a:lnTo>
                  <a:pt x="0" y="950135"/>
                </a:lnTo>
                <a:close/>
              </a:path>
            </a:pathLst>
          </a:custGeom>
          <a:solidFill>
            <a:schemeClr val="tx2"/>
          </a:solidFill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4" name="Freeform 603">
            <a:extLst>
              <a:ext uri="{FF2B5EF4-FFF2-40B4-BE49-F238E27FC236}">
                <a16:creationId xmlns:a16="http://schemas.microsoft.com/office/drawing/2014/main" id="{407D4515-4E50-994E-8FE3-689FCA2CD22C}"/>
              </a:ext>
            </a:extLst>
          </p:cNvPr>
          <p:cNvSpPr/>
          <p:nvPr/>
        </p:nvSpPr>
        <p:spPr>
          <a:xfrm>
            <a:off x="7389367" y="4471281"/>
            <a:ext cx="1191999" cy="4364"/>
          </a:xfrm>
          <a:custGeom>
            <a:avLst/>
            <a:gdLst>
              <a:gd name="connsiteX0" fmla="*/ 1192000 w 1191999"/>
              <a:gd name="connsiteY0" fmla="*/ 0 h 4364"/>
              <a:gd name="connsiteX1" fmla="*/ 0 w 1191999"/>
              <a:gd name="connsiteY1" fmla="*/ 0 h 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99" h="4364">
                <a:moveTo>
                  <a:pt x="1192000" y="0"/>
                </a:moveTo>
                <a:lnTo>
                  <a:pt x="0" y="0"/>
                </a:lnTo>
              </a:path>
            </a:pathLst>
          </a:custGeom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7" name="Picture 606">
            <a:extLst>
              <a:ext uri="{FF2B5EF4-FFF2-40B4-BE49-F238E27FC236}">
                <a16:creationId xmlns:a16="http://schemas.microsoft.com/office/drawing/2014/main" id="{02A90479-FE48-A246-8821-F75499E72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0337" y="2715033"/>
            <a:ext cx="544218" cy="159468"/>
          </a:xfrm>
          <a:custGeom>
            <a:avLst/>
            <a:gdLst>
              <a:gd name="connsiteX0" fmla="*/ 823 w 544218"/>
              <a:gd name="connsiteY0" fmla="*/ 522 h 159468"/>
              <a:gd name="connsiteX1" fmla="*/ 545042 w 544218"/>
              <a:gd name="connsiteY1" fmla="*/ 522 h 159468"/>
              <a:gd name="connsiteX2" fmla="*/ 545042 w 544218"/>
              <a:gd name="connsiteY2" fmla="*/ 159991 h 159468"/>
              <a:gd name="connsiteX3" fmla="*/ 823 w 544218"/>
              <a:gd name="connsiteY3" fmla="*/ 159991 h 1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218" h="159468">
                <a:moveTo>
                  <a:pt x="823" y="522"/>
                </a:moveTo>
                <a:lnTo>
                  <a:pt x="545042" y="522"/>
                </a:lnTo>
                <a:lnTo>
                  <a:pt x="545042" y="159991"/>
                </a:lnTo>
                <a:lnTo>
                  <a:pt x="823" y="159991"/>
                </a:lnTo>
                <a:close/>
              </a:path>
            </a:pathLst>
          </a:custGeom>
        </p:spPr>
      </p:pic>
      <p:pic>
        <p:nvPicPr>
          <p:cNvPr id="613" name="Picture 612">
            <a:extLst>
              <a:ext uri="{FF2B5EF4-FFF2-40B4-BE49-F238E27FC236}">
                <a16:creationId xmlns:a16="http://schemas.microsoft.com/office/drawing/2014/main" id="{83F286A4-9B25-5042-9A1D-F11B91FA1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4167" y="2701260"/>
            <a:ext cx="584369" cy="149212"/>
          </a:xfrm>
          <a:custGeom>
            <a:avLst/>
            <a:gdLst>
              <a:gd name="connsiteX0" fmla="*/ 555 w 584369"/>
              <a:gd name="connsiteY0" fmla="*/ 502 h 149212"/>
              <a:gd name="connsiteX1" fmla="*/ 584925 w 584369"/>
              <a:gd name="connsiteY1" fmla="*/ 502 h 149212"/>
              <a:gd name="connsiteX2" fmla="*/ 584925 w 584369"/>
              <a:gd name="connsiteY2" fmla="*/ 149715 h 149212"/>
              <a:gd name="connsiteX3" fmla="*/ 555 w 584369"/>
              <a:gd name="connsiteY3" fmla="*/ 149715 h 14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369" h="149212">
                <a:moveTo>
                  <a:pt x="555" y="502"/>
                </a:moveTo>
                <a:lnTo>
                  <a:pt x="584925" y="502"/>
                </a:lnTo>
                <a:lnTo>
                  <a:pt x="584925" y="149715"/>
                </a:lnTo>
                <a:lnTo>
                  <a:pt x="555" y="149715"/>
                </a:lnTo>
                <a:close/>
              </a:path>
            </a:pathLst>
          </a:custGeom>
        </p:spPr>
      </p:pic>
      <p:pic>
        <p:nvPicPr>
          <p:cNvPr id="618" name="Picture 617">
            <a:extLst>
              <a:ext uri="{FF2B5EF4-FFF2-40B4-BE49-F238E27FC236}">
                <a16:creationId xmlns:a16="http://schemas.microsoft.com/office/drawing/2014/main" id="{24C2EF7D-8549-DD48-99BF-44C9D1769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4239" y="4607401"/>
            <a:ext cx="572935" cy="161301"/>
          </a:xfrm>
          <a:custGeom>
            <a:avLst/>
            <a:gdLst>
              <a:gd name="connsiteX0" fmla="*/ 1472 w 572935"/>
              <a:gd name="connsiteY0" fmla="*/ 907 h 161301"/>
              <a:gd name="connsiteX1" fmla="*/ 574407 w 572935"/>
              <a:gd name="connsiteY1" fmla="*/ 907 h 161301"/>
              <a:gd name="connsiteX2" fmla="*/ 574407 w 572935"/>
              <a:gd name="connsiteY2" fmla="*/ 162209 h 161301"/>
              <a:gd name="connsiteX3" fmla="*/ 1472 w 572935"/>
              <a:gd name="connsiteY3" fmla="*/ 162209 h 16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35" h="161301">
                <a:moveTo>
                  <a:pt x="1472" y="907"/>
                </a:moveTo>
                <a:lnTo>
                  <a:pt x="574407" y="907"/>
                </a:lnTo>
                <a:lnTo>
                  <a:pt x="574407" y="162209"/>
                </a:lnTo>
                <a:lnTo>
                  <a:pt x="1472" y="162209"/>
                </a:lnTo>
                <a:close/>
              </a:path>
            </a:pathLst>
          </a:custGeom>
        </p:spPr>
      </p:pic>
      <p:sp>
        <p:nvSpPr>
          <p:cNvPr id="575" name="Freeform 574">
            <a:extLst>
              <a:ext uri="{FF2B5EF4-FFF2-40B4-BE49-F238E27FC236}">
                <a16:creationId xmlns:a16="http://schemas.microsoft.com/office/drawing/2014/main" id="{D68D4FD9-2163-644C-9253-A401D098E112}"/>
              </a:ext>
            </a:extLst>
          </p:cNvPr>
          <p:cNvSpPr/>
          <p:nvPr/>
        </p:nvSpPr>
        <p:spPr>
          <a:xfrm>
            <a:off x="3147762" y="164520"/>
            <a:ext cx="1597305" cy="1019264"/>
          </a:xfrm>
          <a:custGeom>
            <a:avLst/>
            <a:gdLst>
              <a:gd name="connsiteX0" fmla="*/ 0 w 1597305"/>
              <a:gd name="connsiteY0" fmla="*/ 0 h 1019264"/>
              <a:gd name="connsiteX1" fmla="*/ 1597305 w 1597305"/>
              <a:gd name="connsiteY1" fmla="*/ 0 h 1019264"/>
              <a:gd name="connsiteX2" fmla="*/ 1597305 w 1597305"/>
              <a:gd name="connsiteY2" fmla="*/ 1019264 h 1019264"/>
              <a:gd name="connsiteX3" fmla="*/ 0 w 1597305"/>
              <a:gd name="connsiteY3" fmla="*/ 1019264 h 101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305" h="1019264">
                <a:moveTo>
                  <a:pt x="0" y="0"/>
                </a:moveTo>
                <a:lnTo>
                  <a:pt x="1597305" y="0"/>
                </a:lnTo>
                <a:lnTo>
                  <a:pt x="1597305" y="1019264"/>
                </a:lnTo>
                <a:lnTo>
                  <a:pt x="0" y="1019264"/>
                </a:lnTo>
                <a:close/>
              </a:path>
            </a:pathLst>
          </a:custGeom>
          <a:solidFill>
            <a:schemeClr val="tx2"/>
          </a:solidFill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61ADE228-A81E-CE46-B2D0-58CDC49814C2}"/>
              </a:ext>
            </a:extLst>
          </p:cNvPr>
          <p:cNvSpPr txBox="1"/>
          <p:nvPr/>
        </p:nvSpPr>
        <p:spPr>
          <a:xfrm>
            <a:off x="3109612" y="154354"/>
            <a:ext cx="167360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Dependency Base Build (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IDzEE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)</a:t>
            </a: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ZUnit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 (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IDzEE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)</a:t>
            </a: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IBM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Wazi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 Virtual Test Platform</a:t>
            </a: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576" name="Freeform 575">
            <a:extLst>
              <a:ext uri="{FF2B5EF4-FFF2-40B4-BE49-F238E27FC236}">
                <a16:creationId xmlns:a16="http://schemas.microsoft.com/office/drawing/2014/main" id="{CF64E03E-B43B-924E-8016-6C81D32436DC}"/>
              </a:ext>
            </a:extLst>
          </p:cNvPr>
          <p:cNvSpPr/>
          <p:nvPr/>
        </p:nvSpPr>
        <p:spPr>
          <a:xfrm>
            <a:off x="3147762" y="619479"/>
            <a:ext cx="1597305" cy="4364"/>
          </a:xfrm>
          <a:custGeom>
            <a:avLst/>
            <a:gdLst>
              <a:gd name="connsiteX0" fmla="*/ 0 w 1597305"/>
              <a:gd name="connsiteY0" fmla="*/ 0 h 4364"/>
              <a:gd name="connsiteX1" fmla="*/ 1597305 w 1597305"/>
              <a:gd name="connsiteY1" fmla="*/ 0 h 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7305" h="4364">
                <a:moveTo>
                  <a:pt x="0" y="0"/>
                </a:moveTo>
                <a:lnTo>
                  <a:pt x="1597305" y="0"/>
                </a:lnTo>
              </a:path>
            </a:pathLst>
          </a:custGeom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21" name="Picture 620">
            <a:extLst>
              <a:ext uri="{FF2B5EF4-FFF2-40B4-BE49-F238E27FC236}">
                <a16:creationId xmlns:a16="http://schemas.microsoft.com/office/drawing/2014/main" id="{11F48425-E989-C744-B955-DB20767CE3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t="1" b="-1"/>
          <a:stretch/>
        </p:blipFill>
        <p:spPr>
          <a:xfrm>
            <a:off x="3334471" y="718684"/>
            <a:ext cx="423242" cy="129355"/>
          </a:xfrm>
          <a:custGeom>
            <a:avLst/>
            <a:gdLst>
              <a:gd name="connsiteX0" fmla="*/ 323 w 423242"/>
              <a:gd name="connsiteY0" fmla="*/ 55 h 129355"/>
              <a:gd name="connsiteX1" fmla="*/ 423566 w 423242"/>
              <a:gd name="connsiteY1" fmla="*/ 55 h 129355"/>
              <a:gd name="connsiteX2" fmla="*/ 423566 w 423242"/>
              <a:gd name="connsiteY2" fmla="*/ 129410 h 129355"/>
              <a:gd name="connsiteX3" fmla="*/ 323 w 423242"/>
              <a:gd name="connsiteY3" fmla="*/ 129410 h 12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242" h="129355">
                <a:moveTo>
                  <a:pt x="323" y="55"/>
                </a:moveTo>
                <a:lnTo>
                  <a:pt x="423566" y="55"/>
                </a:lnTo>
                <a:lnTo>
                  <a:pt x="423566" y="129410"/>
                </a:lnTo>
                <a:lnTo>
                  <a:pt x="323" y="129410"/>
                </a:lnTo>
                <a:close/>
              </a:path>
            </a:pathLst>
          </a:custGeom>
          <a:noFill/>
        </p:spPr>
      </p:pic>
      <p:pic>
        <p:nvPicPr>
          <p:cNvPr id="622" name="Picture 621">
            <a:extLst>
              <a:ext uri="{FF2B5EF4-FFF2-40B4-BE49-F238E27FC236}">
                <a16:creationId xmlns:a16="http://schemas.microsoft.com/office/drawing/2014/main" id="{0BAA8871-B262-7943-BDC9-BF1137A51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9317" y="693480"/>
            <a:ext cx="468062" cy="132017"/>
          </a:xfrm>
          <a:custGeom>
            <a:avLst/>
            <a:gdLst>
              <a:gd name="connsiteX0" fmla="*/ 608 w 468062"/>
              <a:gd name="connsiteY0" fmla="*/ 108 h 132017"/>
              <a:gd name="connsiteX1" fmla="*/ 468671 w 468062"/>
              <a:gd name="connsiteY1" fmla="*/ 108 h 132017"/>
              <a:gd name="connsiteX2" fmla="*/ 468671 w 468062"/>
              <a:gd name="connsiteY2" fmla="*/ 132125 h 132017"/>
              <a:gd name="connsiteX3" fmla="*/ 608 w 468062"/>
              <a:gd name="connsiteY3" fmla="*/ 132125 h 13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62" h="132017">
                <a:moveTo>
                  <a:pt x="608" y="108"/>
                </a:moveTo>
                <a:lnTo>
                  <a:pt x="468671" y="108"/>
                </a:lnTo>
                <a:lnTo>
                  <a:pt x="468671" y="132125"/>
                </a:lnTo>
                <a:lnTo>
                  <a:pt x="608" y="132125"/>
                </a:lnTo>
                <a:close/>
              </a:path>
            </a:pathLst>
          </a:custGeom>
        </p:spPr>
      </p:pic>
      <p:pic>
        <p:nvPicPr>
          <p:cNvPr id="623" name="Picture 622">
            <a:extLst>
              <a:ext uri="{FF2B5EF4-FFF2-40B4-BE49-F238E27FC236}">
                <a16:creationId xmlns:a16="http://schemas.microsoft.com/office/drawing/2014/main" id="{6C7547A8-4325-5A49-A83F-41966CEEE7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8893" y="950080"/>
            <a:ext cx="380647" cy="95925"/>
          </a:xfrm>
          <a:custGeom>
            <a:avLst/>
            <a:gdLst>
              <a:gd name="connsiteX0" fmla="*/ 119 w 380647"/>
              <a:gd name="connsiteY0" fmla="*/ 70 h 95925"/>
              <a:gd name="connsiteX1" fmla="*/ 380766 w 380647"/>
              <a:gd name="connsiteY1" fmla="*/ 70 h 95925"/>
              <a:gd name="connsiteX2" fmla="*/ 380766 w 380647"/>
              <a:gd name="connsiteY2" fmla="*/ 95996 h 95925"/>
              <a:gd name="connsiteX3" fmla="*/ 119 w 380647"/>
              <a:gd name="connsiteY3" fmla="*/ 95996 h 9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647" h="95925">
                <a:moveTo>
                  <a:pt x="119" y="70"/>
                </a:moveTo>
                <a:lnTo>
                  <a:pt x="380766" y="70"/>
                </a:lnTo>
                <a:lnTo>
                  <a:pt x="380766" y="95996"/>
                </a:lnTo>
                <a:lnTo>
                  <a:pt x="119" y="95996"/>
                </a:lnTo>
                <a:close/>
              </a:path>
            </a:pathLst>
          </a:custGeom>
        </p:spPr>
      </p:pic>
      <p:pic>
        <p:nvPicPr>
          <p:cNvPr id="624" name="Picture 623">
            <a:extLst>
              <a:ext uri="{FF2B5EF4-FFF2-40B4-BE49-F238E27FC236}">
                <a16:creationId xmlns:a16="http://schemas.microsoft.com/office/drawing/2014/main" id="{860837DB-43A5-0146-9536-3D8A1F43A3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0057" y="932623"/>
            <a:ext cx="472601" cy="114997"/>
          </a:xfrm>
          <a:custGeom>
            <a:avLst/>
            <a:gdLst>
              <a:gd name="connsiteX0" fmla="*/ 558 w 472601"/>
              <a:gd name="connsiteY0" fmla="*/ 148 h 114997"/>
              <a:gd name="connsiteX1" fmla="*/ 473159 w 472601"/>
              <a:gd name="connsiteY1" fmla="*/ 148 h 114997"/>
              <a:gd name="connsiteX2" fmla="*/ 473159 w 472601"/>
              <a:gd name="connsiteY2" fmla="*/ 115145 h 114997"/>
              <a:gd name="connsiteX3" fmla="*/ 558 w 472601"/>
              <a:gd name="connsiteY3" fmla="*/ 115145 h 11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601" h="114997">
                <a:moveTo>
                  <a:pt x="558" y="148"/>
                </a:moveTo>
                <a:lnTo>
                  <a:pt x="473159" y="148"/>
                </a:lnTo>
                <a:lnTo>
                  <a:pt x="473159" y="115145"/>
                </a:lnTo>
                <a:lnTo>
                  <a:pt x="558" y="115145"/>
                </a:lnTo>
                <a:close/>
              </a:path>
            </a:pathLst>
          </a:custGeom>
        </p:spPr>
      </p:pic>
      <p:pic>
        <p:nvPicPr>
          <p:cNvPr id="626" name="Picture 625">
            <a:extLst>
              <a:ext uri="{FF2B5EF4-FFF2-40B4-BE49-F238E27FC236}">
                <a16:creationId xmlns:a16="http://schemas.microsoft.com/office/drawing/2014/main" id="{E5EBB1E0-EC0E-EB42-A6D3-2D9D274A49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2073" y="4136065"/>
            <a:ext cx="345646" cy="218211"/>
          </a:xfrm>
          <a:custGeom>
            <a:avLst/>
            <a:gdLst>
              <a:gd name="connsiteX0" fmla="*/ 1549 w 345646"/>
              <a:gd name="connsiteY0" fmla="*/ 758 h 218211"/>
              <a:gd name="connsiteX1" fmla="*/ 347195 w 345646"/>
              <a:gd name="connsiteY1" fmla="*/ 758 h 218211"/>
              <a:gd name="connsiteX2" fmla="*/ 347195 w 345646"/>
              <a:gd name="connsiteY2" fmla="*/ 218969 h 218211"/>
              <a:gd name="connsiteX3" fmla="*/ 1549 w 345646"/>
              <a:gd name="connsiteY3" fmla="*/ 218969 h 21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646" h="218211">
                <a:moveTo>
                  <a:pt x="1549" y="758"/>
                </a:moveTo>
                <a:lnTo>
                  <a:pt x="347195" y="758"/>
                </a:lnTo>
                <a:lnTo>
                  <a:pt x="347195" y="218969"/>
                </a:lnTo>
                <a:lnTo>
                  <a:pt x="1549" y="218969"/>
                </a:lnTo>
                <a:close/>
              </a:path>
            </a:pathLst>
          </a:custGeom>
        </p:spPr>
      </p:pic>
      <p:pic>
        <p:nvPicPr>
          <p:cNvPr id="650" name="Picture 649">
            <a:extLst>
              <a:ext uri="{FF2B5EF4-FFF2-40B4-BE49-F238E27FC236}">
                <a16:creationId xmlns:a16="http://schemas.microsoft.com/office/drawing/2014/main" id="{5A1DE8FB-A366-A143-8AA5-B8F86347E1BC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-100000" contrast="100000"/>
          </a:blip>
          <a:stretch>
            <a:fillRect/>
          </a:stretch>
        </p:blipFill>
        <p:spPr>
          <a:xfrm>
            <a:off x="1757633" y="1298543"/>
            <a:ext cx="341129" cy="341129"/>
          </a:xfrm>
          <a:prstGeom prst="rect">
            <a:avLst/>
          </a:prstGeom>
        </p:spPr>
      </p:pic>
      <p:pic>
        <p:nvPicPr>
          <p:cNvPr id="651" name="Picture 650">
            <a:extLst>
              <a:ext uri="{FF2B5EF4-FFF2-40B4-BE49-F238E27FC236}">
                <a16:creationId xmlns:a16="http://schemas.microsoft.com/office/drawing/2014/main" id="{ACCC23FA-0F8B-554D-9D60-B255B955EC3C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-100000" contrast="100000"/>
          </a:blip>
          <a:stretch>
            <a:fillRect/>
          </a:stretch>
        </p:blipFill>
        <p:spPr>
          <a:xfrm>
            <a:off x="3781363" y="1298543"/>
            <a:ext cx="341128" cy="3411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71F09F-213A-374C-B81A-833C31DC8FD3}"/>
              </a:ext>
            </a:extLst>
          </p:cNvPr>
          <p:cNvGrpSpPr/>
          <p:nvPr/>
        </p:nvGrpSpPr>
        <p:grpSpPr>
          <a:xfrm>
            <a:off x="5474319" y="1268771"/>
            <a:ext cx="1001555" cy="339992"/>
            <a:chOff x="5426092" y="1268771"/>
            <a:chExt cx="1001555" cy="339992"/>
          </a:xfrm>
        </p:grpSpPr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C1E41019-9340-FC45-9850-3DC237FB3240}"/>
                </a:ext>
              </a:extLst>
            </p:cNvPr>
            <p:cNvSpPr txBox="1"/>
            <p:nvPr/>
          </p:nvSpPr>
          <p:spPr>
            <a:xfrm>
              <a:off x="5783866" y="1385066"/>
              <a:ext cx="240772" cy="203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2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-SemiBold"/>
                  <a:rtl val="0"/>
                </a:rPr>
                <a:t>+</a:t>
              </a:r>
            </a:p>
          </p:txBody>
        </p:sp>
        <p:pic>
          <p:nvPicPr>
            <p:cNvPr id="654" name="Picture 653">
              <a:extLst>
                <a:ext uri="{FF2B5EF4-FFF2-40B4-BE49-F238E27FC236}">
                  <a16:creationId xmlns:a16="http://schemas.microsoft.com/office/drawing/2014/main" id="{25A46785-0162-134A-86E3-084DD5D2C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lum bright="-100000" contrast="100000"/>
            </a:blip>
            <a:stretch>
              <a:fillRect/>
            </a:stretch>
          </p:blipFill>
          <p:spPr>
            <a:xfrm>
              <a:off x="5426092" y="1329452"/>
              <a:ext cx="279310" cy="279310"/>
            </a:xfrm>
            <a:prstGeom prst="rect">
              <a:avLst/>
            </a:prstGeom>
          </p:spPr>
        </p:pic>
        <p:pic>
          <p:nvPicPr>
            <p:cNvPr id="655" name="Picture 654">
              <a:extLst>
                <a:ext uri="{FF2B5EF4-FFF2-40B4-BE49-F238E27FC236}">
                  <a16:creationId xmlns:a16="http://schemas.microsoft.com/office/drawing/2014/main" id="{F6ADEF91-9AC7-2844-9666-42BD964B1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lum bright="-100000" contrast="100000"/>
            </a:blip>
            <a:stretch>
              <a:fillRect/>
            </a:stretch>
          </p:blipFill>
          <p:spPr>
            <a:xfrm>
              <a:off x="6087655" y="1268771"/>
              <a:ext cx="339992" cy="33999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1DDD27-7E34-3446-82C8-62B72A61C5D7}"/>
              </a:ext>
            </a:extLst>
          </p:cNvPr>
          <p:cNvGrpSpPr/>
          <p:nvPr/>
        </p:nvGrpSpPr>
        <p:grpSpPr>
          <a:xfrm>
            <a:off x="5331669" y="1652994"/>
            <a:ext cx="1305289" cy="246221"/>
            <a:chOff x="5253274" y="1652994"/>
            <a:chExt cx="1305289" cy="246221"/>
          </a:xfrm>
        </p:grpSpPr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6B1876C5-1D60-E046-B941-3FA850CFD1B5}"/>
                </a:ext>
              </a:extLst>
            </p:cNvPr>
            <p:cNvSpPr txBox="1"/>
            <p:nvPr/>
          </p:nvSpPr>
          <p:spPr>
            <a:xfrm>
              <a:off x="5253274" y="1652994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-SemiBold"/>
                  <a:rtl val="0"/>
                </a:rPr>
                <a:t>Provision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C0898E54-B73C-714B-87B3-495B0F65C93F}"/>
                </a:ext>
              </a:extLst>
            </p:cNvPr>
            <p:cNvSpPr txBox="1"/>
            <p:nvPr/>
          </p:nvSpPr>
          <p:spPr>
            <a:xfrm>
              <a:off x="5953909" y="1652994"/>
              <a:ext cx="6046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-SemiBold"/>
                  <a:rtl val="0"/>
                </a:rPr>
                <a:t>Deploy</a:t>
              </a:r>
            </a:p>
          </p:txBody>
        </p:sp>
      </p:grpSp>
      <p:sp>
        <p:nvSpPr>
          <p:cNvPr id="659" name="TextBox 658">
            <a:extLst>
              <a:ext uri="{FF2B5EF4-FFF2-40B4-BE49-F238E27FC236}">
                <a16:creationId xmlns:a16="http://schemas.microsoft.com/office/drawing/2014/main" id="{F6079548-2169-D442-950A-FCF14F0BB37A}"/>
              </a:ext>
            </a:extLst>
          </p:cNvPr>
          <p:cNvSpPr txBox="1"/>
          <p:nvPr/>
        </p:nvSpPr>
        <p:spPr>
          <a:xfrm>
            <a:off x="4396572" y="2325255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CI/CD Pipeline</a:t>
            </a:r>
          </a:p>
        </p:txBody>
      </p:sp>
      <p:pic>
        <p:nvPicPr>
          <p:cNvPr id="660" name="Picture 659">
            <a:extLst>
              <a:ext uri="{FF2B5EF4-FFF2-40B4-BE49-F238E27FC236}">
                <a16:creationId xmlns:a16="http://schemas.microsoft.com/office/drawing/2014/main" id="{AF22DA6E-5AAB-D84B-AB0D-DA13AC0F6112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-100000" contrast="100000"/>
          </a:blip>
          <a:stretch>
            <a:fillRect/>
          </a:stretch>
        </p:blipFill>
        <p:spPr>
          <a:xfrm>
            <a:off x="1724997" y="3430390"/>
            <a:ext cx="406400" cy="406400"/>
          </a:xfrm>
          <a:prstGeom prst="rect">
            <a:avLst/>
          </a:prstGeom>
        </p:spPr>
      </p:pic>
      <p:sp>
        <p:nvSpPr>
          <p:cNvPr id="663" name="TextBox 662">
            <a:extLst>
              <a:ext uri="{FF2B5EF4-FFF2-40B4-BE49-F238E27FC236}">
                <a16:creationId xmlns:a16="http://schemas.microsoft.com/office/drawing/2014/main" id="{E4C0B38E-1F9A-5D45-9CB5-EBAE8EC65C72}"/>
              </a:ext>
            </a:extLst>
          </p:cNvPr>
          <p:cNvSpPr txBox="1"/>
          <p:nvPr/>
        </p:nvSpPr>
        <p:spPr>
          <a:xfrm>
            <a:off x="5654335" y="3264926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Monitor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FD7B3EF2-C977-5E44-8AD3-5884995E9358}"/>
              </a:ext>
            </a:extLst>
          </p:cNvPr>
          <p:cNvSpPr txBox="1"/>
          <p:nvPr/>
        </p:nvSpPr>
        <p:spPr>
          <a:xfrm>
            <a:off x="7682059" y="3264926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Release</a:t>
            </a:r>
          </a:p>
        </p:txBody>
      </p:sp>
      <p:pic>
        <p:nvPicPr>
          <p:cNvPr id="669" name="Picture 668">
            <a:extLst>
              <a:ext uri="{FF2B5EF4-FFF2-40B4-BE49-F238E27FC236}">
                <a16:creationId xmlns:a16="http://schemas.microsoft.com/office/drawing/2014/main" id="{B455E315-3956-7B42-92B5-654F8E4888CC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-100000" contrast="100000"/>
          </a:blip>
          <a:stretch>
            <a:fillRect/>
          </a:stretch>
        </p:blipFill>
        <p:spPr>
          <a:xfrm>
            <a:off x="5824220" y="3496790"/>
            <a:ext cx="301752" cy="297180"/>
          </a:xfrm>
          <a:prstGeom prst="rect">
            <a:avLst/>
          </a:prstGeom>
        </p:spPr>
      </p:pic>
      <p:pic>
        <p:nvPicPr>
          <p:cNvPr id="670" name="Picture 669">
            <a:extLst>
              <a:ext uri="{FF2B5EF4-FFF2-40B4-BE49-F238E27FC236}">
                <a16:creationId xmlns:a16="http://schemas.microsoft.com/office/drawing/2014/main" id="{EC531B21-8FC9-8B4B-88A3-D2EB6A12A400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-100000" contrast="100000"/>
          </a:blip>
          <a:stretch>
            <a:fillRect/>
          </a:stretch>
        </p:blipFill>
        <p:spPr>
          <a:xfrm>
            <a:off x="7875638" y="3536071"/>
            <a:ext cx="273600" cy="273600"/>
          </a:xfrm>
          <a:prstGeom prst="rect">
            <a:avLst/>
          </a:prstGeom>
        </p:spPr>
      </p:pic>
      <p:sp>
        <p:nvSpPr>
          <p:cNvPr id="572" name="Freeform 571">
            <a:extLst>
              <a:ext uri="{FF2B5EF4-FFF2-40B4-BE49-F238E27FC236}">
                <a16:creationId xmlns:a16="http://schemas.microsoft.com/office/drawing/2014/main" id="{5A4885CD-A172-BF46-9A7B-008DCF2BAD6F}"/>
              </a:ext>
            </a:extLst>
          </p:cNvPr>
          <p:cNvSpPr/>
          <p:nvPr/>
        </p:nvSpPr>
        <p:spPr>
          <a:xfrm>
            <a:off x="6107588" y="166309"/>
            <a:ext cx="4364" cy="1019438"/>
          </a:xfrm>
          <a:custGeom>
            <a:avLst/>
            <a:gdLst>
              <a:gd name="connsiteX0" fmla="*/ 0 w 4364"/>
              <a:gd name="connsiteY0" fmla="*/ 0 h 1019438"/>
              <a:gd name="connsiteX1" fmla="*/ 0 w 4364"/>
              <a:gd name="connsiteY1" fmla="*/ 1019439 h 101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64" h="1019438">
                <a:moveTo>
                  <a:pt x="0" y="0"/>
                </a:moveTo>
                <a:lnTo>
                  <a:pt x="0" y="1019439"/>
                </a:lnTo>
              </a:path>
            </a:pathLst>
          </a:custGeom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25" name="Picture 624">
            <a:extLst>
              <a:ext uri="{FF2B5EF4-FFF2-40B4-BE49-F238E27FC236}">
                <a16:creationId xmlns:a16="http://schemas.microsoft.com/office/drawing/2014/main" id="{1D5B0708-9769-C64F-A818-F1101E1692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100" y="554357"/>
            <a:ext cx="345646" cy="218211"/>
          </a:xfrm>
          <a:custGeom>
            <a:avLst/>
            <a:gdLst>
              <a:gd name="connsiteX0" fmla="*/ 986 w 345646"/>
              <a:gd name="connsiteY0" fmla="*/ 17 h 218211"/>
              <a:gd name="connsiteX1" fmla="*/ 346632 w 345646"/>
              <a:gd name="connsiteY1" fmla="*/ 17 h 218211"/>
              <a:gd name="connsiteX2" fmla="*/ 346632 w 345646"/>
              <a:gd name="connsiteY2" fmla="*/ 218228 h 218211"/>
              <a:gd name="connsiteX3" fmla="*/ 986 w 345646"/>
              <a:gd name="connsiteY3" fmla="*/ 218228 h 218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646" h="218211">
                <a:moveTo>
                  <a:pt x="986" y="17"/>
                </a:moveTo>
                <a:lnTo>
                  <a:pt x="346632" y="17"/>
                </a:lnTo>
                <a:lnTo>
                  <a:pt x="346632" y="218228"/>
                </a:lnTo>
                <a:lnTo>
                  <a:pt x="986" y="218228"/>
                </a:lnTo>
                <a:close/>
              </a:path>
            </a:pathLst>
          </a:custGeom>
        </p:spPr>
      </p:pic>
      <p:pic>
        <p:nvPicPr>
          <p:cNvPr id="634" name="Picture 633">
            <a:extLst>
              <a:ext uri="{FF2B5EF4-FFF2-40B4-BE49-F238E27FC236}">
                <a16:creationId xmlns:a16="http://schemas.microsoft.com/office/drawing/2014/main" id="{28E6FA12-7D06-2943-80B1-75EBAD3DFB6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0760" y="980355"/>
            <a:ext cx="633204" cy="105614"/>
          </a:xfrm>
          <a:custGeom>
            <a:avLst/>
            <a:gdLst>
              <a:gd name="connsiteX0" fmla="*/ 722 w 633204"/>
              <a:gd name="connsiteY0" fmla="*/ 112 h 105614"/>
              <a:gd name="connsiteX1" fmla="*/ 633927 w 633204"/>
              <a:gd name="connsiteY1" fmla="*/ 112 h 105614"/>
              <a:gd name="connsiteX2" fmla="*/ 633927 w 633204"/>
              <a:gd name="connsiteY2" fmla="*/ 105726 h 105614"/>
              <a:gd name="connsiteX3" fmla="*/ 722 w 633204"/>
              <a:gd name="connsiteY3" fmla="*/ 105726 h 10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204" h="105614">
                <a:moveTo>
                  <a:pt x="722" y="112"/>
                </a:moveTo>
                <a:lnTo>
                  <a:pt x="633927" y="112"/>
                </a:lnTo>
                <a:lnTo>
                  <a:pt x="633927" y="105726"/>
                </a:lnTo>
                <a:lnTo>
                  <a:pt x="722" y="105726"/>
                </a:lnTo>
                <a:close/>
              </a:path>
            </a:pathLst>
          </a:custGeom>
        </p:spPr>
      </p:pic>
      <p:sp>
        <p:nvSpPr>
          <p:cNvPr id="674" name="TextBox 673">
            <a:extLst>
              <a:ext uri="{FF2B5EF4-FFF2-40B4-BE49-F238E27FC236}">
                <a16:creationId xmlns:a16="http://schemas.microsoft.com/office/drawing/2014/main" id="{1F962A01-BA27-EE42-997D-AA99042CE3D0}"/>
              </a:ext>
            </a:extLst>
          </p:cNvPr>
          <p:cNvSpPr txBox="1"/>
          <p:nvPr/>
        </p:nvSpPr>
        <p:spPr>
          <a:xfrm>
            <a:off x="5042046" y="189440"/>
            <a:ext cx="115352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IBM Z Development and Test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Enviroment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 (ZD&amp;T)</a:t>
            </a:r>
          </a:p>
          <a:p>
            <a:pPr algn="ctr"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IBM Plex Sans" charset="0"/>
                <a:cs typeface="Arial"/>
                <a:sym typeface="IBMPlexSans"/>
              </a:rPr>
              <a:t>IBM </a:t>
            </a:r>
            <a:r>
              <a:rPr lang="en-US" sz="700" dirty="0" err="1">
                <a:solidFill>
                  <a:srgbClr val="000000"/>
                </a:solidFill>
                <a:latin typeface="Arial"/>
                <a:ea typeface="IBM Plex Sans" charset="0"/>
                <a:cs typeface="Arial"/>
                <a:sym typeface="IBMPlexSans"/>
              </a:rPr>
              <a:t>Wazi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IBM Plex Sans" charset="0"/>
                <a:cs typeface="Arial"/>
                <a:sym typeface="IBMPlexSans"/>
              </a:rPr>
              <a:t> Workspaces (Sandbox)</a:t>
            </a:r>
            <a:endParaRPr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IBM Plex Sans" charset="0"/>
              <a:cs typeface="Arial"/>
            </a:endParaRP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IBM z/OS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Cloudbroker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IBM Plex Sans" charset="0"/>
              <a:cs typeface="Arial" panose="020B0604020202020204" pitchFamily="34" charset="0"/>
              <a:sym typeface="IBMPlexSans"/>
              <a:rtl val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A9D0C4-6203-2A44-90FA-35004A981179}"/>
              </a:ext>
            </a:extLst>
          </p:cNvPr>
          <p:cNvGrpSpPr/>
          <p:nvPr/>
        </p:nvGrpSpPr>
        <p:grpSpPr>
          <a:xfrm>
            <a:off x="1332176" y="4015133"/>
            <a:ext cx="1192043" cy="950134"/>
            <a:chOff x="1331783" y="4015133"/>
            <a:chExt cx="1192043" cy="950134"/>
          </a:xfrm>
        </p:grpSpPr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6BE8FBB9-6EFF-BB48-A1EF-A6A47B32F80B}"/>
                </a:ext>
              </a:extLst>
            </p:cNvPr>
            <p:cNvSpPr/>
            <p:nvPr/>
          </p:nvSpPr>
          <p:spPr>
            <a:xfrm rot="10800000">
              <a:off x="1331783" y="4015133"/>
              <a:ext cx="1191999" cy="950134"/>
            </a:xfrm>
            <a:custGeom>
              <a:avLst/>
              <a:gdLst>
                <a:gd name="connsiteX0" fmla="*/ 0 w 1191999"/>
                <a:gd name="connsiteY0" fmla="*/ 0 h 950134"/>
                <a:gd name="connsiteX1" fmla="*/ 1192000 w 1191999"/>
                <a:gd name="connsiteY1" fmla="*/ 0 h 950134"/>
                <a:gd name="connsiteX2" fmla="*/ 1192000 w 1191999"/>
                <a:gd name="connsiteY2" fmla="*/ 950135 h 950134"/>
                <a:gd name="connsiteX3" fmla="*/ 0 w 1191999"/>
                <a:gd name="connsiteY3" fmla="*/ 950135 h 95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999" h="950134">
                  <a:moveTo>
                    <a:pt x="0" y="0"/>
                  </a:moveTo>
                  <a:lnTo>
                    <a:pt x="1192000" y="0"/>
                  </a:lnTo>
                  <a:lnTo>
                    <a:pt x="1192000" y="950135"/>
                  </a:lnTo>
                  <a:lnTo>
                    <a:pt x="0" y="950135"/>
                  </a:lnTo>
                  <a:close/>
                </a:path>
              </a:pathLst>
            </a:custGeom>
            <a:solidFill>
              <a:schemeClr val="tx2"/>
            </a:solidFill>
            <a:ln w="8721" cap="flat">
              <a:solidFill>
                <a:srgbClr val="4589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E6DAFD38-2436-6340-9BB1-31BFCAD0C087}"/>
                </a:ext>
              </a:extLst>
            </p:cNvPr>
            <p:cNvSpPr/>
            <p:nvPr/>
          </p:nvSpPr>
          <p:spPr>
            <a:xfrm>
              <a:off x="1331827" y="4462553"/>
              <a:ext cx="1191999" cy="4364"/>
            </a:xfrm>
            <a:custGeom>
              <a:avLst/>
              <a:gdLst>
                <a:gd name="connsiteX0" fmla="*/ 1192000 w 1191999"/>
                <a:gd name="connsiteY0" fmla="*/ 0 h 4364"/>
                <a:gd name="connsiteX1" fmla="*/ 0 w 1191999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1999" h="4364">
                  <a:moveTo>
                    <a:pt x="1192000" y="0"/>
                  </a:moveTo>
                  <a:lnTo>
                    <a:pt x="0" y="0"/>
                  </a:lnTo>
                </a:path>
              </a:pathLst>
            </a:custGeom>
            <a:ln w="8721" cap="flat">
              <a:solidFill>
                <a:srgbClr val="4589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619" name="Picture 618">
              <a:extLst>
                <a:ext uri="{FF2B5EF4-FFF2-40B4-BE49-F238E27FC236}">
                  <a16:creationId xmlns:a16="http://schemas.microsoft.com/office/drawing/2014/main" id="{519C3B49-889C-3A48-8502-5E6A05670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1064" y="4629222"/>
              <a:ext cx="493331" cy="147685"/>
            </a:xfrm>
            <a:custGeom>
              <a:avLst/>
              <a:gdLst>
                <a:gd name="connsiteX0" fmla="*/ 36 w 493331"/>
                <a:gd name="connsiteY0" fmla="*/ 894 h 147685"/>
                <a:gd name="connsiteX1" fmla="*/ 493367 w 493331"/>
                <a:gd name="connsiteY1" fmla="*/ 894 h 147685"/>
                <a:gd name="connsiteX2" fmla="*/ 493367 w 493331"/>
                <a:gd name="connsiteY2" fmla="*/ 148579 h 147685"/>
                <a:gd name="connsiteX3" fmla="*/ 36 w 493331"/>
                <a:gd name="connsiteY3" fmla="*/ 148579 h 147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331" h="147685">
                  <a:moveTo>
                    <a:pt x="36" y="894"/>
                  </a:moveTo>
                  <a:lnTo>
                    <a:pt x="493367" y="894"/>
                  </a:lnTo>
                  <a:lnTo>
                    <a:pt x="493367" y="148579"/>
                  </a:lnTo>
                  <a:lnTo>
                    <a:pt x="36" y="148579"/>
                  </a:lnTo>
                  <a:close/>
                </a:path>
              </a:pathLst>
            </a:custGeom>
          </p:spPr>
        </p:pic>
        <p:sp>
          <p:nvSpPr>
            <p:cNvPr id="676" name="TextBox 675">
              <a:extLst>
                <a:ext uri="{FF2B5EF4-FFF2-40B4-BE49-F238E27FC236}">
                  <a16:creationId xmlns:a16="http://schemas.microsoft.com/office/drawing/2014/main" id="{B7D2FBEC-B75E-AF4B-9357-A1ABDE0C72FC}"/>
                </a:ext>
              </a:extLst>
            </p:cNvPr>
            <p:cNvSpPr txBox="1"/>
            <p:nvPr/>
          </p:nvSpPr>
          <p:spPr>
            <a:xfrm>
              <a:off x="1332611" y="4021523"/>
              <a:ext cx="118596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"/>
                  <a:rtl val="0"/>
                </a:rPr>
                <a:t>IBM Application 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"/>
                  <a:rtl val="0"/>
                </a:rPr>
                <a:t>Discovery and Delivery 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"/>
                  <a:rtl val="0"/>
                </a:rPr>
                <a:t>Intelligence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1402A3-A822-4449-BFDD-210C1C5C9336}"/>
              </a:ext>
            </a:extLst>
          </p:cNvPr>
          <p:cNvGrpSpPr/>
          <p:nvPr/>
        </p:nvGrpSpPr>
        <p:grpSpPr>
          <a:xfrm>
            <a:off x="3275598" y="4015133"/>
            <a:ext cx="1352658" cy="950134"/>
            <a:chOff x="3258995" y="4015133"/>
            <a:chExt cx="1352658" cy="950134"/>
          </a:xfrm>
        </p:grpSpPr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E9CC9B70-08C7-F34E-B63C-268A0364A72C}"/>
                </a:ext>
              </a:extLst>
            </p:cNvPr>
            <p:cNvSpPr/>
            <p:nvPr/>
          </p:nvSpPr>
          <p:spPr>
            <a:xfrm rot="10800000">
              <a:off x="3339325" y="4015133"/>
              <a:ext cx="1191999" cy="950134"/>
            </a:xfrm>
            <a:custGeom>
              <a:avLst/>
              <a:gdLst>
                <a:gd name="connsiteX0" fmla="*/ 0 w 1191999"/>
                <a:gd name="connsiteY0" fmla="*/ 0 h 950134"/>
                <a:gd name="connsiteX1" fmla="*/ 1192000 w 1191999"/>
                <a:gd name="connsiteY1" fmla="*/ 0 h 950134"/>
                <a:gd name="connsiteX2" fmla="*/ 1192000 w 1191999"/>
                <a:gd name="connsiteY2" fmla="*/ 950135 h 950134"/>
                <a:gd name="connsiteX3" fmla="*/ 0 w 1191999"/>
                <a:gd name="connsiteY3" fmla="*/ 950135 h 95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1999" h="950134">
                  <a:moveTo>
                    <a:pt x="0" y="0"/>
                  </a:moveTo>
                  <a:lnTo>
                    <a:pt x="1192000" y="0"/>
                  </a:lnTo>
                  <a:lnTo>
                    <a:pt x="1192000" y="950135"/>
                  </a:lnTo>
                  <a:lnTo>
                    <a:pt x="0" y="950135"/>
                  </a:lnTo>
                  <a:close/>
                </a:path>
              </a:pathLst>
            </a:custGeom>
            <a:solidFill>
              <a:schemeClr val="tx2"/>
            </a:solidFill>
            <a:ln w="8721" cap="flat">
              <a:solidFill>
                <a:srgbClr val="4589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5430EF2-6BA6-8245-A574-C532EC72CC64}"/>
                </a:ext>
              </a:extLst>
            </p:cNvPr>
            <p:cNvSpPr/>
            <p:nvPr/>
          </p:nvSpPr>
          <p:spPr>
            <a:xfrm>
              <a:off x="3339369" y="4318533"/>
              <a:ext cx="1191999" cy="4364"/>
            </a:xfrm>
            <a:custGeom>
              <a:avLst/>
              <a:gdLst>
                <a:gd name="connsiteX0" fmla="*/ 1192000 w 1191999"/>
                <a:gd name="connsiteY0" fmla="*/ 0 h 4364"/>
                <a:gd name="connsiteX1" fmla="*/ 0 w 1191999"/>
                <a:gd name="connsiteY1" fmla="*/ 0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1999" h="4364">
                  <a:moveTo>
                    <a:pt x="1192000" y="0"/>
                  </a:moveTo>
                  <a:lnTo>
                    <a:pt x="0" y="0"/>
                  </a:lnTo>
                </a:path>
              </a:pathLst>
            </a:custGeom>
            <a:ln w="8721" cap="flat">
              <a:solidFill>
                <a:srgbClr val="4589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611" name="Picture 610">
              <a:extLst>
                <a:ext uri="{FF2B5EF4-FFF2-40B4-BE49-F238E27FC236}">
                  <a16:creationId xmlns:a16="http://schemas.microsoft.com/office/drawing/2014/main" id="{9569ED44-507D-D74A-A114-5FC64598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02397" y="4747318"/>
              <a:ext cx="142710" cy="142273"/>
            </a:xfrm>
            <a:custGeom>
              <a:avLst/>
              <a:gdLst>
                <a:gd name="connsiteX0" fmla="*/ 659 w 142710"/>
                <a:gd name="connsiteY0" fmla="*/ 851 h 142273"/>
                <a:gd name="connsiteX1" fmla="*/ 143369 w 142710"/>
                <a:gd name="connsiteY1" fmla="*/ 851 h 142273"/>
                <a:gd name="connsiteX2" fmla="*/ 143369 w 142710"/>
                <a:gd name="connsiteY2" fmla="*/ 143125 h 142273"/>
                <a:gd name="connsiteX3" fmla="*/ 659 w 142710"/>
                <a:gd name="connsiteY3" fmla="*/ 143125 h 14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10" h="142273">
                  <a:moveTo>
                    <a:pt x="659" y="851"/>
                  </a:moveTo>
                  <a:lnTo>
                    <a:pt x="143369" y="851"/>
                  </a:lnTo>
                  <a:lnTo>
                    <a:pt x="143369" y="143125"/>
                  </a:lnTo>
                  <a:lnTo>
                    <a:pt x="659" y="143125"/>
                  </a:lnTo>
                  <a:close/>
                </a:path>
              </a:pathLst>
            </a:custGeom>
          </p:spPr>
        </p:pic>
        <p:pic>
          <p:nvPicPr>
            <p:cNvPr id="615" name="Picture 614">
              <a:extLst>
                <a:ext uri="{FF2B5EF4-FFF2-40B4-BE49-F238E27FC236}">
                  <a16:creationId xmlns:a16="http://schemas.microsoft.com/office/drawing/2014/main" id="{10A185E6-EAC0-F147-8E01-9E504B440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78933" y="4406647"/>
              <a:ext cx="333862" cy="113120"/>
            </a:xfrm>
            <a:custGeom>
              <a:avLst/>
              <a:gdLst>
                <a:gd name="connsiteX0" fmla="*/ 604 w 333862"/>
                <a:gd name="connsiteY0" fmla="*/ 861 h 113120"/>
                <a:gd name="connsiteX1" fmla="*/ 334467 w 333862"/>
                <a:gd name="connsiteY1" fmla="*/ 861 h 113120"/>
                <a:gd name="connsiteX2" fmla="*/ 334467 w 333862"/>
                <a:gd name="connsiteY2" fmla="*/ 113982 h 113120"/>
                <a:gd name="connsiteX3" fmla="*/ 604 w 333862"/>
                <a:gd name="connsiteY3" fmla="*/ 113982 h 11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2" h="113120">
                  <a:moveTo>
                    <a:pt x="604" y="861"/>
                  </a:moveTo>
                  <a:lnTo>
                    <a:pt x="334467" y="861"/>
                  </a:lnTo>
                  <a:lnTo>
                    <a:pt x="334467" y="113982"/>
                  </a:lnTo>
                  <a:lnTo>
                    <a:pt x="604" y="113982"/>
                  </a:lnTo>
                  <a:close/>
                </a:path>
              </a:pathLst>
            </a:custGeom>
          </p:spPr>
        </p:pic>
        <p:pic>
          <p:nvPicPr>
            <p:cNvPr id="616" name="Picture 615">
              <a:extLst>
                <a:ext uri="{FF2B5EF4-FFF2-40B4-BE49-F238E27FC236}">
                  <a16:creationId xmlns:a16="http://schemas.microsoft.com/office/drawing/2014/main" id="{33236570-0759-3E48-A1B7-7FD7610F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6723" y="4598280"/>
              <a:ext cx="599120" cy="90732"/>
            </a:xfrm>
            <a:custGeom>
              <a:avLst/>
              <a:gdLst>
                <a:gd name="connsiteX0" fmla="*/ 200 w 599120"/>
                <a:gd name="connsiteY0" fmla="*/ 880 h 90732"/>
                <a:gd name="connsiteX1" fmla="*/ 599320 w 599120"/>
                <a:gd name="connsiteY1" fmla="*/ 880 h 90732"/>
                <a:gd name="connsiteX2" fmla="*/ 599320 w 599120"/>
                <a:gd name="connsiteY2" fmla="*/ 91612 h 90732"/>
                <a:gd name="connsiteX3" fmla="*/ 200 w 599120"/>
                <a:gd name="connsiteY3" fmla="*/ 91612 h 9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9120" h="90732">
                  <a:moveTo>
                    <a:pt x="200" y="880"/>
                  </a:moveTo>
                  <a:lnTo>
                    <a:pt x="599320" y="880"/>
                  </a:lnTo>
                  <a:lnTo>
                    <a:pt x="599320" y="91612"/>
                  </a:lnTo>
                  <a:lnTo>
                    <a:pt x="200" y="91612"/>
                  </a:lnTo>
                  <a:close/>
                </a:path>
              </a:pathLst>
            </a:custGeom>
          </p:spPr>
        </p:pic>
        <p:sp>
          <p:nvSpPr>
            <p:cNvPr id="677" name="TextBox 676">
              <a:extLst>
                <a:ext uri="{FF2B5EF4-FFF2-40B4-BE49-F238E27FC236}">
                  <a16:creationId xmlns:a16="http://schemas.microsoft.com/office/drawing/2014/main" id="{A1924352-83C7-944F-918C-609495982C03}"/>
                </a:ext>
              </a:extLst>
            </p:cNvPr>
            <p:cNvSpPr txBox="1"/>
            <p:nvPr/>
          </p:nvSpPr>
          <p:spPr>
            <a:xfrm>
              <a:off x="3258995" y="4054477"/>
              <a:ext cx="135265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  <a:sym typeface="IBMPlexSans"/>
                  <a:rtl val="0"/>
                </a:rPr>
                <a:t>IBM Engineering Workflow Management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endParaRPr>
            </a:p>
          </p:txBody>
        </p:sp>
      </p:grpSp>
      <p:sp>
        <p:nvSpPr>
          <p:cNvPr id="605" name="Freeform 604">
            <a:extLst>
              <a:ext uri="{FF2B5EF4-FFF2-40B4-BE49-F238E27FC236}">
                <a16:creationId xmlns:a16="http://schemas.microsoft.com/office/drawing/2014/main" id="{4C6B00EE-2796-7141-AFB9-32E41DACA67A}"/>
              </a:ext>
            </a:extLst>
          </p:cNvPr>
          <p:cNvSpPr/>
          <p:nvPr/>
        </p:nvSpPr>
        <p:spPr>
          <a:xfrm rot="10800000">
            <a:off x="5381257" y="4015133"/>
            <a:ext cx="1191999" cy="950134"/>
          </a:xfrm>
          <a:custGeom>
            <a:avLst/>
            <a:gdLst>
              <a:gd name="connsiteX0" fmla="*/ 0 w 1191999"/>
              <a:gd name="connsiteY0" fmla="*/ 0 h 950134"/>
              <a:gd name="connsiteX1" fmla="*/ 1192000 w 1191999"/>
              <a:gd name="connsiteY1" fmla="*/ 0 h 950134"/>
              <a:gd name="connsiteX2" fmla="*/ 1192000 w 1191999"/>
              <a:gd name="connsiteY2" fmla="*/ 950135 h 950134"/>
              <a:gd name="connsiteX3" fmla="*/ 0 w 1191999"/>
              <a:gd name="connsiteY3" fmla="*/ 950135 h 95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999" h="950134">
                <a:moveTo>
                  <a:pt x="0" y="0"/>
                </a:moveTo>
                <a:lnTo>
                  <a:pt x="1192000" y="0"/>
                </a:lnTo>
                <a:lnTo>
                  <a:pt x="1192000" y="950135"/>
                </a:lnTo>
                <a:lnTo>
                  <a:pt x="0" y="950135"/>
                </a:lnTo>
                <a:close/>
              </a:path>
            </a:pathLst>
          </a:custGeom>
          <a:solidFill>
            <a:schemeClr val="tx2"/>
          </a:solidFill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6" name="Freeform 605">
            <a:extLst>
              <a:ext uri="{FF2B5EF4-FFF2-40B4-BE49-F238E27FC236}">
                <a16:creationId xmlns:a16="http://schemas.microsoft.com/office/drawing/2014/main" id="{E7465639-73E6-1742-B379-57A452EB6012}"/>
              </a:ext>
            </a:extLst>
          </p:cNvPr>
          <p:cNvSpPr/>
          <p:nvPr/>
        </p:nvSpPr>
        <p:spPr>
          <a:xfrm>
            <a:off x="5376937" y="4471281"/>
            <a:ext cx="1191999" cy="4364"/>
          </a:xfrm>
          <a:custGeom>
            <a:avLst/>
            <a:gdLst>
              <a:gd name="connsiteX0" fmla="*/ 1192000 w 1191999"/>
              <a:gd name="connsiteY0" fmla="*/ 0 h 4364"/>
              <a:gd name="connsiteX1" fmla="*/ 0 w 1191999"/>
              <a:gd name="connsiteY1" fmla="*/ 0 h 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999" h="4364">
                <a:moveTo>
                  <a:pt x="1192000" y="0"/>
                </a:moveTo>
                <a:lnTo>
                  <a:pt x="0" y="0"/>
                </a:lnTo>
              </a:path>
            </a:pathLst>
          </a:custGeom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7" name="Picture 616">
            <a:extLst>
              <a:ext uri="{FF2B5EF4-FFF2-40B4-BE49-F238E27FC236}">
                <a16:creationId xmlns:a16="http://schemas.microsoft.com/office/drawing/2014/main" id="{0DBF6167-F712-BD48-A194-8DE9948D31D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3598" y="4651043"/>
            <a:ext cx="950876" cy="124816"/>
          </a:xfrm>
          <a:custGeom>
            <a:avLst/>
            <a:gdLst>
              <a:gd name="connsiteX0" fmla="*/ 437 w 950876"/>
              <a:gd name="connsiteY0" fmla="*/ 880 h 124816"/>
              <a:gd name="connsiteX1" fmla="*/ 951314 w 950876"/>
              <a:gd name="connsiteY1" fmla="*/ 880 h 124816"/>
              <a:gd name="connsiteX2" fmla="*/ 951314 w 950876"/>
              <a:gd name="connsiteY2" fmla="*/ 125697 h 124816"/>
              <a:gd name="connsiteX3" fmla="*/ 437 w 950876"/>
              <a:gd name="connsiteY3" fmla="*/ 125697 h 124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876" h="124816">
                <a:moveTo>
                  <a:pt x="437" y="880"/>
                </a:moveTo>
                <a:lnTo>
                  <a:pt x="951314" y="880"/>
                </a:lnTo>
                <a:lnTo>
                  <a:pt x="951314" y="125697"/>
                </a:lnTo>
                <a:lnTo>
                  <a:pt x="437" y="125697"/>
                </a:lnTo>
                <a:close/>
              </a:path>
            </a:pathLst>
          </a:custGeom>
        </p:spPr>
      </p:pic>
      <p:sp>
        <p:nvSpPr>
          <p:cNvPr id="678" name="TextBox 677">
            <a:extLst>
              <a:ext uri="{FF2B5EF4-FFF2-40B4-BE49-F238E27FC236}">
                <a16:creationId xmlns:a16="http://schemas.microsoft.com/office/drawing/2014/main" id="{69F9C214-6858-D34B-A1D4-D106D29FB626}"/>
              </a:ext>
            </a:extLst>
          </p:cNvPr>
          <p:cNvSpPr txBox="1"/>
          <p:nvPr/>
        </p:nvSpPr>
        <p:spPr>
          <a:xfrm>
            <a:off x="5381256" y="4018372"/>
            <a:ext cx="1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IBM Z APM Connect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</a:b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IBM Plex Sans" charset="0"/>
              <a:cs typeface="Arial" panose="020B0604020202020204" pitchFamily="34" charset="0"/>
              <a:sym typeface="IBMPlexSans"/>
              <a:rtl val="0"/>
            </a:endParaRP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OMEGAMON</a:t>
            </a: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  <a:rtl val="0"/>
              </a:rPr>
              <a:t>Operational Insights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006E5FDB-62EA-5D41-B842-1D48B148C372}"/>
              </a:ext>
            </a:extLst>
          </p:cNvPr>
          <p:cNvSpPr txBox="1"/>
          <p:nvPr/>
        </p:nvSpPr>
        <p:spPr>
          <a:xfrm>
            <a:off x="3725743" y="3264926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Plan</a:t>
            </a:r>
          </a:p>
        </p:txBody>
      </p:sp>
      <p:pic>
        <p:nvPicPr>
          <p:cNvPr id="701" name="Picture 700">
            <a:extLst>
              <a:ext uri="{FF2B5EF4-FFF2-40B4-BE49-F238E27FC236}">
                <a16:creationId xmlns:a16="http://schemas.microsoft.com/office/drawing/2014/main" id="{F178314E-FFFD-4B42-99C8-36D204FB3135}"/>
              </a:ext>
            </a:extLst>
          </p:cNvPr>
          <p:cNvPicPr>
            <a:picLocks noChangeAspect="1"/>
          </p:cNvPicPr>
          <p:nvPr/>
        </p:nvPicPr>
        <p:blipFill>
          <a:blip r:embed="rId38">
            <a:lum bright="-100000" contrast="100000"/>
          </a:blip>
          <a:stretch>
            <a:fillRect/>
          </a:stretch>
        </p:blipFill>
        <p:spPr>
          <a:xfrm>
            <a:off x="7801234" y="1298543"/>
            <a:ext cx="341128" cy="341128"/>
          </a:xfrm>
          <a:prstGeom prst="rect">
            <a:avLst/>
          </a:prstGeom>
        </p:spPr>
      </p:pic>
      <p:sp>
        <p:nvSpPr>
          <p:cNvPr id="702" name="TextBox 701">
            <a:extLst>
              <a:ext uri="{FF2B5EF4-FFF2-40B4-BE49-F238E27FC236}">
                <a16:creationId xmlns:a16="http://schemas.microsoft.com/office/drawing/2014/main" id="{FEFEE4BC-51A6-F545-8E98-7F4F479C1945}"/>
              </a:ext>
            </a:extLst>
          </p:cNvPr>
          <p:cNvSpPr txBox="1"/>
          <p:nvPr/>
        </p:nvSpPr>
        <p:spPr>
          <a:xfrm>
            <a:off x="7748820" y="1652994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  <a:rtl val="0"/>
              </a:rPr>
              <a:t>Test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E2DE5E1A-80E9-5B44-994E-04DEB87774A8}"/>
              </a:ext>
            </a:extLst>
          </p:cNvPr>
          <p:cNvSpPr txBox="1"/>
          <p:nvPr/>
        </p:nvSpPr>
        <p:spPr>
          <a:xfrm>
            <a:off x="1245674" y="134988"/>
            <a:ext cx="135385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IBM Plex Sans" charset="0"/>
                <a:cs typeface="Arial"/>
                <a:sym typeface="IBMPlexSans"/>
              </a:rPr>
              <a:t>Eclipse, VS Code, Eclipse Che (BYOI)</a:t>
            </a:r>
            <a:br>
              <a:rPr lang="en-US" sz="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IBM Plex Sans" charset="0"/>
                <a:cs typeface="Arial"/>
                <a:sym typeface="IBMPlexSans"/>
              </a:rPr>
              <a:t>IBM Developer for z/OS Enterprise Edition (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IBM Plex Sans" charset="0"/>
                <a:cs typeface="Arial"/>
                <a:sym typeface="IBMPlexSans"/>
              </a:rPr>
              <a:t>IDzEE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IBM Plex Sans" charset="0"/>
                <a:cs typeface="Arial"/>
                <a:sym typeface="IBMPlexSans"/>
              </a:rPr>
              <a:t>)</a:t>
            </a:r>
          </a:p>
          <a:p>
            <a:pPr algn="ctr"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IBM Plex Sans" charset="0"/>
                <a:cs typeface="Arial"/>
                <a:sym typeface="IBMPlexSans"/>
              </a:rPr>
              <a:t>  IBM </a:t>
            </a:r>
            <a:r>
              <a:rPr lang="en-US" sz="700" dirty="0" err="1">
                <a:solidFill>
                  <a:srgbClr val="000000"/>
                </a:solidFill>
                <a:latin typeface="Arial"/>
                <a:ea typeface="IBM Plex Sans" charset="0"/>
                <a:cs typeface="Arial"/>
                <a:sym typeface="IBMPlexSans"/>
              </a:rPr>
              <a:t>Wazi</a:t>
            </a:r>
            <a:r>
              <a:rPr lang="en-US" sz="700" dirty="0">
                <a:solidFill>
                  <a:srgbClr val="000000"/>
                </a:solidFill>
                <a:latin typeface="Arial"/>
                <a:ea typeface="IBM Plex Sans" charset="0"/>
                <a:cs typeface="Arial"/>
                <a:sym typeface="IBMPlexSans"/>
              </a:rPr>
              <a:t> Workspaces (Code)</a:t>
            </a:r>
            <a:endParaRPr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IBM Plex Sans" charset="0"/>
              <a:cs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51B7C41-D8AC-466C-868A-64BB945B5EE8}"/>
              </a:ext>
            </a:extLst>
          </p:cNvPr>
          <p:cNvSpPr txBox="1"/>
          <p:nvPr/>
        </p:nvSpPr>
        <p:spPr>
          <a:xfrm>
            <a:off x="3548133" y="454566"/>
            <a:ext cx="845103" cy="20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</a:rPr>
              <a:t>uBuild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</a:rPr>
              <a:t>AppScan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-SemiBold"/>
              </a:rPr>
              <a:t> 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951B9D4-7BBD-4B7E-BA05-CFEB38276FEE}"/>
              </a:ext>
            </a:extLst>
          </p:cNvPr>
          <p:cNvSpPr txBox="1"/>
          <p:nvPr/>
        </p:nvSpPr>
        <p:spPr>
          <a:xfrm>
            <a:off x="7359519" y="224332"/>
            <a:ext cx="119612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IBM Plex Sans" charset="0"/>
                <a:cs typeface="Arial"/>
                <a:sym typeface="IBMPlexSans"/>
              </a:rPr>
              <a:t>IBM </a:t>
            </a:r>
            <a:r>
              <a:rPr lang="en-US" sz="700" dirty="0" err="1">
                <a:solidFill>
                  <a:srgbClr val="000000"/>
                </a:solidFill>
                <a:latin typeface="Arial"/>
                <a:ea typeface="IBM Plex Sans" charset="0"/>
                <a:cs typeface="Arial"/>
                <a:sym typeface="IBMPlexSans"/>
              </a:rPr>
              <a:t>Optim</a:t>
            </a:r>
            <a:r>
              <a:rPr lang="en-US" sz="700" dirty="0">
                <a:solidFill>
                  <a:srgbClr val="000000"/>
                </a:solidFill>
                <a:latin typeface="Arial"/>
                <a:ea typeface="IBM Plex Sans" charset="0"/>
                <a:cs typeface="Arial"/>
                <a:sym typeface="IBMPlexSans"/>
              </a:rPr>
              <a:t> Test Data </a:t>
            </a:r>
            <a:r>
              <a:rPr lang="en-US" sz="700" dirty="0" err="1">
                <a:solidFill>
                  <a:srgbClr val="000000"/>
                </a:solidFill>
                <a:latin typeface="Arial"/>
                <a:ea typeface="IBM Plex Sans" charset="0"/>
                <a:cs typeface="Arial"/>
                <a:sym typeface="IBMPlexSans"/>
              </a:rPr>
              <a:t>Managament</a:t>
            </a:r>
            <a:endParaRPr lang="en-US" sz="700" dirty="0">
              <a:solidFill>
                <a:srgbClr val="000000"/>
              </a:solidFill>
              <a:latin typeface="Arial"/>
              <a:ea typeface="IBM Plex Sans" charset="0"/>
              <a:cs typeface="Arial"/>
            </a:endParaRPr>
          </a:p>
          <a:p>
            <a:pPr marL="0" marR="0" lvl="0" indent="0" algn="ctr" defTabSz="68598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IBM Plex Sans" charset="0"/>
                <a:cs typeface="Arial"/>
                <a:sym typeface="IBMPlexSans"/>
              </a:rPr>
              <a:t>IBM Rational Test Workbench</a:t>
            </a:r>
            <a:endParaRPr lang="en-US" dirty="0"/>
          </a:p>
        </p:txBody>
      </p:sp>
      <p:sp>
        <p:nvSpPr>
          <p:cNvPr id="126" name="Freeform 579">
            <a:extLst>
              <a:ext uri="{FF2B5EF4-FFF2-40B4-BE49-F238E27FC236}">
                <a16:creationId xmlns:a16="http://schemas.microsoft.com/office/drawing/2014/main" id="{604D880C-25F4-43FF-9C56-40B4C14D0456}"/>
              </a:ext>
            </a:extLst>
          </p:cNvPr>
          <p:cNvSpPr/>
          <p:nvPr/>
        </p:nvSpPr>
        <p:spPr>
          <a:xfrm>
            <a:off x="5952621" y="1962270"/>
            <a:ext cx="55076" cy="55076"/>
          </a:xfrm>
          <a:custGeom>
            <a:avLst/>
            <a:gdLst>
              <a:gd name="connsiteX0" fmla="*/ 55076 w 55076"/>
              <a:gd name="connsiteY0" fmla="*/ 27538 h 55076"/>
              <a:gd name="connsiteX1" fmla="*/ 27538 w 55076"/>
              <a:gd name="connsiteY1" fmla="*/ 55077 h 55076"/>
              <a:gd name="connsiteX2" fmla="*/ -1 w 55076"/>
              <a:gd name="connsiteY2" fmla="*/ 27538 h 55076"/>
              <a:gd name="connsiteX3" fmla="*/ 27538 w 55076"/>
              <a:gd name="connsiteY3" fmla="*/ 0 h 55076"/>
              <a:gd name="connsiteX4" fmla="*/ 55076 w 55076"/>
              <a:gd name="connsiteY4" fmla="*/ 27538 h 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76" h="55076">
                <a:moveTo>
                  <a:pt x="55076" y="27538"/>
                </a:moveTo>
                <a:cubicBezTo>
                  <a:pt x="55076" y="42747"/>
                  <a:pt x="42747" y="55077"/>
                  <a:pt x="27538" y="55077"/>
                </a:cubicBezTo>
                <a:cubicBezTo>
                  <a:pt x="12329" y="55077"/>
                  <a:pt x="-1" y="42747"/>
                  <a:pt x="-1" y="27538"/>
                </a:cubicBezTo>
                <a:cubicBezTo>
                  <a:pt x="-1" y="12329"/>
                  <a:pt x="12329" y="0"/>
                  <a:pt x="27538" y="0"/>
                </a:cubicBezTo>
                <a:cubicBezTo>
                  <a:pt x="42747" y="0"/>
                  <a:pt x="55076" y="12329"/>
                  <a:pt x="55076" y="27538"/>
                </a:cubicBezTo>
                <a:close/>
              </a:path>
            </a:pathLst>
          </a:custGeom>
          <a:solidFill>
            <a:srgbClr val="000000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8" name="Freeform 679">
            <a:extLst>
              <a:ext uri="{FF2B5EF4-FFF2-40B4-BE49-F238E27FC236}">
                <a16:creationId xmlns:a16="http://schemas.microsoft.com/office/drawing/2014/main" id="{3D968F2A-0920-40D6-899C-0E901C39110B}"/>
              </a:ext>
            </a:extLst>
          </p:cNvPr>
          <p:cNvSpPr/>
          <p:nvPr/>
        </p:nvSpPr>
        <p:spPr>
          <a:xfrm>
            <a:off x="1366971" y="2357989"/>
            <a:ext cx="7188676" cy="812798"/>
          </a:xfrm>
          <a:custGeom>
            <a:avLst/>
            <a:gdLst>
              <a:gd name="connsiteX0" fmla="*/ 7188677 w 7188676"/>
              <a:gd name="connsiteY0" fmla="*/ 583209 h 812798"/>
              <a:gd name="connsiteX1" fmla="*/ 7188677 w 7188676"/>
              <a:gd name="connsiteY1" fmla="*/ 756163 h 812798"/>
              <a:gd name="connsiteX2" fmla="*/ 7132042 w 7188676"/>
              <a:gd name="connsiteY2" fmla="*/ 812798 h 812798"/>
              <a:gd name="connsiteX3" fmla="*/ 56635 w 7188676"/>
              <a:gd name="connsiteY3" fmla="*/ 812798 h 812798"/>
              <a:gd name="connsiteX4" fmla="*/ 0 w 7188676"/>
              <a:gd name="connsiteY4" fmla="*/ 756163 h 812798"/>
              <a:gd name="connsiteX5" fmla="*/ 0 w 7188676"/>
              <a:gd name="connsiteY5" fmla="*/ 0 h 81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8676" h="812798">
                <a:moveTo>
                  <a:pt x="7188677" y="583209"/>
                </a:moveTo>
                <a:lnTo>
                  <a:pt x="7188677" y="756163"/>
                </a:lnTo>
                <a:cubicBezTo>
                  <a:pt x="7188677" y="787443"/>
                  <a:pt x="7163322" y="812798"/>
                  <a:pt x="7132042" y="812798"/>
                </a:cubicBezTo>
                <a:lnTo>
                  <a:pt x="56635" y="812798"/>
                </a:lnTo>
                <a:cubicBezTo>
                  <a:pt x="25355" y="812798"/>
                  <a:pt x="0" y="787443"/>
                  <a:pt x="0" y="756163"/>
                </a:cubicBezTo>
                <a:lnTo>
                  <a:pt x="0" y="0"/>
                </a:lnTo>
              </a:path>
            </a:pathLst>
          </a:custGeom>
          <a:noFill/>
          <a:ln w="9525" cap="flat">
            <a:gradFill>
              <a:gsLst>
                <a:gs pos="0">
                  <a:srgbClr val="408BFC"/>
                </a:gs>
                <a:gs pos="100000">
                  <a:srgbClr val="BB8EFF"/>
                </a:gs>
              </a:gsLst>
              <a:lin ang="9000000" scaled="0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9" name="Freeform 681">
            <a:extLst>
              <a:ext uri="{FF2B5EF4-FFF2-40B4-BE49-F238E27FC236}">
                <a16:creationId xmlns:a16="http://schemas.microsoft.com/office/drawing/2014/main" id="{F92B3157-DBD9-439E-964A-BF1CDB62F642}"/>
              </a:ext>
            </a:extLst>
          </p:cNvPr>
          <p:cNvSpPr/>
          <p:nvPr/>
        </p:nvSpPr>
        <p:spPr>
          <a:xfrm>
            <a:off x="1368714" y="1994655"/>
            <a:ext cx="7184320" cy="768797"/>
          </a:xfrm>
          <a:custGeom>
            <a:avLst/>
            <a:gdLst>
              <a:gd name="connsiteX0" fmla="*/ 0 w 7184320"/>
              <a:gd name="connsiteY0" fmla="*/ 185937 h 768797"/>
              <a:gd name="connsiteX1" fmla="*/ 0 w 7184320"/>
              <a:gd name="connsiteY1" fmla="*/ 56635 h 768797"/>
              <a:gd name="connsiteX2" fmla="*/ 56635 w 7184320"/>
              <a:gd name="connsiteY2" fmla="*/ 0 h 768797"/>
              <a:gd name="connsiteX3" fmla="*/ 7127685 w 7184320"/>
              <a:gd name="connsiteY3" fmla="*/ 0 h 768797"/>
              <a:gd name="connsiteX4" fmla="*/ 7184320 w 7184320"/>
              <a:gd name="connsiteY4" fmla="*/ 56635 h 768797"/>
              <a:gd name="connsiteX5" fmla="*/ 7184320 w 7184320"/>
              <a:gd name="connsiteY5" fmla="*/ 768797 h 76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4320" h="768797">
                <a:moveTo>
                  <a:pt x="0" y="185937"/>
                </a:moveTo>
                <a:lnTo>
                  <a:pt x="0" y="56635"/>
                </a:lnTo>
                <a:cubicBezTo>
                  <a:pt x="0" y="25355"/>
                  <a:pt x="25355" y="0"/>
                  <a:pt x="56635" y="0"/>
                </a:cubicBezTo>
                <a:lnTo>
                  <a:pt x="7127685" y="0"/>
                </a:lnTo>
                <a:cubicBezTo>
                  <a:pt x="7158965" y="0"/>
                  <a:pt x="7184320" y="25355"/>
                  <a:pt x="7184320" y="56635"/>
                </a:cubicBezTo>
                <a:lnTo>
                  <a:pt x="7184320" y="768797"/>
                </a:lnTo>
              </a:path>
            </a:pathLst>
          </a:custGeom>
          <a:noFill/>
          <a:ln w="9525" cap="flat">
            <a:gradFill>
              <a:gsLst>
                <a:gs pos="0">
                  <a:srgbClr val="408BFC"/>
                </a:gs>
                <a:gs pos="100000">
                  <a:srgbClr val="BB8EFF"/>
                </a:gs>
              </a:gsLst>
              <a:lin ang="6600000" scaled="0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0" name="Freeform 682">
            <a:extLst>
              <a:ext uri="{FF2B5EF4-FFF2-40B4-BE49-F238E27FC236}">
                <a16:creationId xmlns:a16="http://schemas.microsoft.com/office/drawing/2014/main" id="{4E4575B4-0CA1-43B2-A3D9-72E111EC5B89}"/>
              </a:ext>
            </a:extLst>
          </p:cNvPr>
          <p:cNvSpPr/>
          <p:nvPr/>
        </p:nvSpPr>
        <p:spPr>
          <a:xfrm>
            <a:off x="1335909" y="2355332"/>
            <a:ext cx="61383" cy="47486"/>
          </a:xfrm>
          <a:custGeom>
            <a:avLst/>
            <a:gdLst>
              <a:gd name="connsiteX0" fmla="*/ 61384 w 61383"/>
              <a:gd name="connsiteY0" fmla="*/ 47486 h 47486"/>
              <a:gd name="connsiteX1" fmla="*/ 31019 w 61383"/>
              <a:gd name="connsiteY1" fmla="*/ 0 h 47486"/>
              <a:gd name="connsiteX2" fmla="*/ 0 w 61383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86">
                <a:moveTo>
                  <a:pt x="61384" y="47486"/>
                </a:moveTo>
                <a:lnTo>
                  <a:pt x="31019" y="0"/>
                </a:lnTo>
                <a:lnTo>
                  <a:pt x="0" y="47268"/>
                </a:lnTo>
              </a:path>
            </a:pathLst>
          </a:custGeom>
          <a:noFill/>
          <a:ln w="9525" cap="flat">
            <a:gradFill>
              <a:gsLst>
                <a:gs pos="0">
                  <a:srgbClr val="BB8EFF"/>
                </a:gs>
                <a:gs pos="100000">
                  <a:srgbClr val="BB8EFF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1" name="Freeform 683">
            <a:extLst>
              <a:ext uri="{FF2B5EF4-FFF2-40B4-BE49-F238E27FC236}">
                <a16:creationId xmlns:a16="http://schemas.microsoft.com/office/drawing/2014/main" id="{B1D0472F-C96B-4447-A967-A62CC5E4C180}"/>
              </a:ext>
            </a:extLst>
          </p:cNvPr>
          <p:cNvSpPr/>
          <p:nvPr/>
        </p:nvSpPr>
        <p:spPr>
          <a:xfrm>
            <a:off x="1897483" y="2042608"/>
            <a:ext cx="61383" cy="47486"/>
          </a:xfrm>
          <a:custGeom>
            <a:avLst/>
            <a:gdLst>
              <a:gd name="connsiteX0" fmla="*/ 61384 w 61383"/>
              <a:gd name="connsiteY0" fmla="*/ 47486 h 47486"/>
              <a:gd name="connsiteX1" fmla="*/ 31019 w 61383"/>
              <a:gd name="connsiteY1" fmla="*/ 0 h 47486"/>
              <a:gd name="connsiteX2" fmla="*/ 0 w 61383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86">
                <a:moveTo>
                  <a:pt x="61384" y="47486"/>
                </a:moveTo>
                <a:lnTo>
                  <a:pt x="31019" y="0"/>
                </a:lnTo>
                <a:lnTo>
                  <a:pt x="0" y="47268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4" name="Freeform 684">
            <a:extLst>
              <a:ext uri="{FF2B5EF4-FFF2-40B4-BE49-F238E27FC236}">
                <a16:creationId xmlns:a16="http://schemas.microsoft.com/office/drawing/2014/main" id="{9EB712B4-1AC6-40ED-8A51-5F962FB53278}"/>
              </a:ext>
            </a:extLst>
          </p:cNvPr>
          <p:cNvSpPr/>
          <p:nvPr/>
        </p:nvSpPr>
        <p:spPr>
          <a:xfrm>
            <a:off x="1925957" y="2043009"/>
            <a:ext cx="2021799" cy="323882"/>
          </a:xfrm>
          <a:custGeom>
            <a:avLst/>
            <a:gdLst>
              <a:gd name="connsiteX0" fmla="*/ 2014070 w 2014070"/>
              <a:gd name="connsiteY0" fmla="*/ 0 h 230417"/>
              <a:gd name="connsiteX1" fmla="*/ 2014070 w 2014070"/>
              <a:gd name="connsiteY1" fmla="*/ 172954 h 230417"/>
              <a:gd name="connsiteX2" fmla="*/ 1957435 w 2014070"/>
              <a:gd name="connsiteY2" fmla="*/ 229589 h 230417"/>
              <a:gd name="connsiteX3" fmla="*/ 1540471 w 2014070"/>
              <a:gd name="connsiteY3" fmla="*/ 230417 h 230417"/>
              <a:gd name="connsiteX4" fmla="*/ 56635 w 2014070"/>
              <a:gd name="connsiteY4" fmla="*/ 230417 h 230417"/>
              <a:gd name="connsiteX5" fmla="*/ 0 w 2014070"/>
              <a:gd name="connsiteY5" fmla="*/ 173782 h 230417"/>
              <a:gd name="connsiteX6" fmla="*/ 0 w 2014070"/>
              <a:gd name="connsiteY6" fmla="*/ 741 h 2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4070" h="230417">
                <a:moveTo>
                  <a:pt x="2014070" y="0"/>
                </a:moveTo>
                <a:lnTo>
                  <a:pt x="2014070" y="172954"/>
                </a:lnTo>
                <a:cubicBezTo>
                  <a:pt x="2014070" y="204234"/>
                  <a:pt x="1988715" y="229589"/>
                  <a:pt x="1957435" y="229589"/>
                </a:cubicBezTo>
                <a:lnTo>
                  <a:pt x="1540471" y="230417"/>
                </a:lnTo>
                <a:lnTo>
                  <a:pt x="56635" y="230417"/>
                </a:lnTo>
                <a:cubicBezTo>
                  <a:pt x="25355" y="230417"/>
                  <a:pt x="0" y="205062"/>
                  <a:pt x="0" y="173782"/>
                </a:cubicBezTo>
                <a:lnTo>
                  <a:pt x="0" y="741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7" name="Freeform 685">
            <a:extLst>
              <a:ext uri="{FF2B5EF4-FFF2-40B4-BE49-F238E27FC236}">
                <a16:creationId xmlns:a16="http://schemas.microsoft.com/office/drawing/2014/main" id="{4E2E5643-02A9-4896-9AF2-355429B5A534}"/>
              </a:ext>
            </a:extLst>
          </p:cNvPr>
          <p:cNvSpPr/>
          <p:nvPr/>
        </p:nvSpPr>
        <p:spPr>
          <a:xfrm rot="16200000">
            <a:off x="2922467" y="2340949"/>
            <a:ext cx="61383" cy="47442"/>
          </a:xfrm>
          <a:custGeom>
            <a:avLst/>
            <a:gdLst>
              <a:gd name="connsiteX0" fmla="*/ 0 w 61383"/>
              <a:gd name="connsiteY0" fmla="*/ 47443 h 47442"/>
              <a:gd name="connsiteX1" fmla="*/ 30409 w 61383"/>
              <a:gd name="connsiteY1" fmla="*/ 0 h 47442"/>
              <a:gd name="connsiteX2" fmla="*/ 61384 w 61383"/>
              <a:gd name="connsiteY2" fmla="*/ 47225 h 4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42">
                <a:moveTo>
                  <a:pt x="0" y="47443"/>
                </a:moveTo>
                <a:lnTo>
                  <a:pt x="30409" y="0"/>
                </a:lnTo>
                <a:lnTo>
                  <a:pt x="61384" y="47225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8" name="Freeform 686">
            <a:extLst>
              <a:ext uri="{FF2B5EF4-FFF2-40B4-BE49-F238E27FC236}">
                <a16:creationId xmlns:a16="http://schemas.microsoft.com/office/drawing/2014/main" id="{6A7DAFE6-EBE7-4079-9743-910B667EEC4D}"/>
              </a:ext>
            </a:extLst>
          </p:cNvPr>
          <p:cNvSpPr/>
          <p:nvPr/>
        </p:nvSpPr>
        <p:spPr>
          <a:xfrm>
            <a:off x="1926612" y="2303585"/>
            <a:ext cx="6062661" cy="266959"/>
          </a:xfrm>
          <a:custGeom>
            <a:avLst/>
            <a:gdLst>
              <a:gd name="connsiteX0" fmla="*/ 6061597 w 6061597"/>
              <a:gd name="connsiteY0" fmla="*/ 0 h 164502"/>
              <a:gd name="connsiteX1" fmla="*/ 6061597 w 6061597"/>
              <a:gd name="connsiteY1" fmla="*/ 107083 h 164502"/>
              <a:gd name="connsiteX2" fmla="*/ 6004962 w 6061597"/>
              <a:gd name="connsiteY2" fmla="*/ 163718 h 164502"/>
              <a:gd name="connsiteX3" fmla="*/ 5605425 w 6061597"/>
              <a:gd name="connsiteY3" fmla="*/ 164502 h 164502"/>
              <a:gd name="connsiteX4" fmla="*/ 5514547 w 6061597"/>
              <a:gd name="connsiteY4" fmla="*/ 164502 h 164502"/>
              <a:gd name="connsiteX5" fmla="*/ 56635 w 6061597"/>
              <a:gd name="connsiteY5" fmla="*/ 163675 h 164502"/>
              <a:gd name="connsiteX6" fmla="*/ 0 w 6061597"/>
              <a:gd name="connsiteY6" fmla="*/ 107040 h 164502"/>
              <a:gd name="connsiteX7" fmla="*/ 0 w 6061597"/>
              <a:gd name="connsiteY7" fmla="*/ 0 h 16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61597" h="164502">
                <a:moveTo>
                  <a:pt x="6061597" y="0"/>
                </a:moveTo>
                <a:lnTo>
                  <a:pt x="6061597" y="107083"/>
                </a:lnTo>
                <a:cubicBezTo>
                  <a:pt x="6061597" y="138363"/>
                  <a:pt x="6036242" y="163718"/>
                  <a:pt x="6004962" y="163718"/>
                </a:cubicBezTo>
                <a:lnTo>
                  <a:pt x="5605425" y="164502"/>
                </a:lnTo>
                <a:lnTo>
                  <a:pt x="5514547" y="164502"/>
                </a:lnTo>
                <a:lnTo>
                  <a:pt x="56635" y="163675"/>
                </a:lnTo>
                <a:cubicBezTo>
                  <a:pt x="25355" y="163675"/>
                  <a:pt x="0" y="138320"/>
                  <a:pt x="0" y="107040"/>
                </a:cubicBezTo>
                <a:lnTo>
                  <a:pt x="0" y="0"/>
                </a:lnTo>
              </a:path>
            </a:pathLst>
          </a:custGeom>
          <a:noFill/>
          <a:ln w="9525" cap="flat">
            <a:gradFill>
              <a:gsLst>
                <a:gs pos="100000">
                  <a:srgbClr val="408BFC"/>
                </a:gs>
                <a:gs pos="0">
                  <a:srgbClr val="BB8EFF"/>
                </a:gs>
              </a:gsLst>
              <a:lin ang="2700000" scaled="0"/>
            </a:gra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9" name="Freeform 687">
            <a:extLst>
              <a:ext uri="{FF2B5EF4-FFF2-40B4-BE49-F238E27FC236}">
                <a16:creationId xmlns:a16="http://schemas.microsoft.com/office/drawing/2014/main" id="{EC960923-59EC-4109-979E-96D788164C9A}"/>
              </a:ext>
            </a:extLst>
          </p:cNvPr>
          <p:cNvSpPr/>
          <p:nvPr/>
        </p:nvSpPr>
        <p:spPr>
          <a:xfrm>
            <a:off x="5968848" y="2081675"/>
            <a:ext cx="2021799" cy="289427"/>
          </a:xfrm>
          <a:custGeom>
            <a:avLst/>
            <a:gdLst>
              <a:gd name="connsiteX0" fmla="*/ 0 w 2027270"/>
              <a:gd name="connsiteY0" fmla="*/ 0 h 230373"/>
              <a:gd name="connsiteX1" fmla="*/ 0 w 2027270"/>
              <a:gd name="connsiteY1" fmla="*/ 172954 h 230373"/>
              <a:gd name="connsiteX2" fmla="*/ 56635 w 2027270"/>
              <a:gd name="connsiteY2" fmla="*/ 229589 h 230373"/>
              <a:gd name="connsiteX3" fmla="*/ 504138 w 2027270"/>
              <a:gd name="connsiteY3" fmla="*/ 230373 h 230373"/>
              <a:gd name="connsiteX4" fmla="*/ 1970635 w 2027270"/>
              <a:gd name="connsiteY4" fmla="*/ 230373 h 230373"/>
              <a:gd name="connsiteX5" fmla="*/ 2027270 w 2027270"/>
              <a:gd name="connsiteY5" fmla="*/ 173739 h 230373"/>
              <a:gd name="connsiteX6" fmla="*/ 2027270 w 2027270"/>
              <a:gd name="connsiteY6" fmla="*/ 828 h 23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270" h="230373">
                <a:moveTo>
                  <a:pt x="0" y="0"/>
                </a:moveTo>
                <a:lnTo>
                  <a:pt x="0" y="172954"/>
                </a:lnTo>
                <a:cubicBezTo>
                  <a:pt x="0" y="204234"/>
                  <a:pt x="25355" y="229589"/>
                  <a:pt x="56635" y="229589"/>
                </a:cubicBezTo>
                <a:lnTo>
                  <a:pt x="504138" y="230373"/>
                </a:lnTo>
                <a:lnTo>
                  <a:pt x="1970635" y="230373"/>
                </a:lnTo>
                <a:cubicBezTo>
                  <a:pt x="2001916" y="230373"/>
                  <a:pt x="2027270" y="205018"/>
                  <a:pt x="2027270" y="173739"/>
                </a:cubicBezTo>
                <a:lnTo>
                  <a:pt x="2027270" y="82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0" name="Freeform 688">
            <a:extLst>
              <a:ext uri="{FF2B5EF4-FFF2-40B4-BE49-F238E27FC236}">
                <a16:creationId xmlns:a16="http://schemas.microsoft.com/office/drawing/2014/main" id="{B771593D-78CD-4550-A8C4-1A3891C0B736}"/>
              </a:ext>
            </a:extLst>
          </p:cNvPr>
          <p:cNvSpPr/>
          <p:nvPr/>
        </p:nvSpPr>
        <p:spPr>
          <a:xfrm>
            <a:off x="5937671" y="2094787"/>
            <a:ext cx="61383" cy="47486"/>
          </a:xfrm>
          <a:custGeom>
            <a:avLst/>
            <a:gdLst>
              <a:gd name="connsiteX0" fmla="*/ 0 w 61383"/>
              <a:gd name="connsiteY0" fmla="*/ 47486 h 47486"/>
              <a:gd name="connsiteX1" fmla="*/ 30409 w 61383"/>
              <a:gd name="connsiteY1" fmla="*/ 0 h 47486"/>
              <a:gd name="connsiteX2" fmla="*/ 61383 w 61383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86">
                <a:moveTo>
                  <a:pt x="0" y="47486"/>
                </a:moveTo>
                <a:lnTo>
                  <a:pt x="30409" y="0"/>
                </a:lnTo>
                <a:lnTo>
                  <a:pt x="61383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1" name="Freeform 689">
            <a:extLst>
              <a:ext uri="{FF2B5EF4-FFF2-40B4-BE49-F238E27FC236}">
                <a16:creationId xmlns:a16="http://schemas.microsoft.com/office/drawing/2014/main" id="{37240317-BD2C-4237-9ADE-22D865D007B8}"/>
              </a:ext>
            </a:extLst>
          </p:cNvPr>
          <p:cNvSpPr/>
          <p:nvPr/>
        </p:nvSpPr>
        <p:spPr>
          <a:xfrm rot="16200000">
            <a:off x="6930064" y="2345969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2" name="Freeform 346">
            <a:extLst>
              <a:ext uri="{FF2B5EF4-FFF2-40B4-BE49-F238E27FC236}">
                <a16:creationId xmlns:a16="http://schemas.microsoft.com/office/drawing/2014/main" id="{84D1B8A7-4602-4390-B25F-25A58C151101}"/>
              </a:ext>
            </a:extLst>
          </p:cNvPr>
          <p:cNvSpPr/>
          <p:nvPr/>
        </p:nvSpPr>
        <p:spPr>
          <a:xfrm>
            <a:off x="1839604" y="3080371"/>
            <a:ext cx="162960" cy="162960"/>
          </a:xfrm>
          <a:custGeom>
            <a:avLst/>
            <a:gdLst>
              <a:gd name="connsiteX0" fmla="*/ 162960 w 162960"/>
              <a:gd name="connsiteY0" fmla="*/ 81480 h 162960"/>
              <a:gd name="connsiteX1" fmla="*/ 81480 w 162960"/>
              <a:gd name="connsiteY1" fmla="*/ 162960 h 162960"/>
              <a:gd name="connsiteX2" fmla="*/ 0 w 162960"/>
              <a:gd name="connsiteY2" fmla="*/ 81480 h 162960"/>
              <a:gd name="connsiteX3" fmla="*/ 81480 w 162960"/>
              <a:gd name="connsiteY3" fmla="*/ 0 h 162960"/>
              <a:gd name="connsiteX4" fmla="*/ 162960 w 162960"/>
              <a:gd name="connsiteY4" fmla="*/ 81480 h 16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960" h="162960">
                <a:moveTo>
                  <a:pt x="162960" y="81480"/>
                </a:moveTo>
                <a:cubicBezTo>
                  <a:pt x="162960" y="126480"/>
                  <a:pt x="126480" y="162960"/>
                  <a:pt x="81480" y="162960"/>
                </a:cubicBezTo>
                <a:cubicBezTo>
                  <a:pt x="36480" y="162960"/>
                  <a:pt x="0" y="126480"/>
                  <a:pt x="0" y="81480"/>
                </a:cubicBezTo>
                <a:cubicBezTo>
                  <a:pt x="0" y="36480"/>
                  <a:pt x="36480" y="0"/>
                  <a:pt x="81480" y="0"/>
                </a:cubicBezTo>
                <a:cubicBezTo>
                  <a:pt x="126480" y="0"/>
                  <a:pt x="162960" y="36480"/>
                  <a:pt x="162960" y="81480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" name="Freeform 353">
            <a:extLst>
              <a:ext uri="{FF2B5EF4-FFF2-40B4-BE49-F238E27FC236}">
                <a16:creationId xmlns:a16="http://schemas.microsoft.com/office/drawing/2014/main" id="{EEB764FF-5EE6-44FE-BC84-F9330CE20A20}"/>
              </a:ext>
            </a:extLst>
          </p:cNvPr>
          <p:cNvSpPr/>
          <p:nvPr/>
        </p:nvSpPr>
        <p:spPr>
          <a:xfrm>
            <a:off x="1870721" y="3112008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B394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4" name="Freeform 345">
            <a:extLst>
              <a:ext uri="{FF2B5EF4-FFF2-40B4-BE49-F238E27FC236}">
                <a16:creationId xmlns:a16="http://schemas.microsoft.com/office/drawing/2014/main" id="{5B0A5EB1-1908-492A-BA38-FA6E608B7E5F}"/>
              </a:ext>
            </a:extLst>
          </p:cNvPr>
          <p:cNvSpPr/>
          <p:nvPr/>
        </p:nvSpPr>
        <p:spPr>
          <a:xfrm>
            <a:off x="7915641" y="1914189"/>
            <a:ext cx="162960" cy="162960"/>
          </a:xfrm>
          <a:custGeom>
            <a:avLst/>
            <a:gdLst>
              <a:gd name="connsiteX0" fmla="*/ 162960 w 162960"/>
              <a:gd name="connsiteY0" fmla="*/ 81480 h 162960"/>
              <a:gd name="connsiteX1" fmla="*/ 81480 w 162960"/>
              <a:gd name="connsiteY1" fmla="*/ 162960 h 162960"/>
              <a:gd name="connsiteX2" fmla="*/ 0 w 162960"/>
              <a:gd name="connsiteY2" fmla="*/ 81480 h 162960"/>
              <a:gd name="connsiteX3" fmla="*/ 81480 w 162960"/>
              <a:gd name="connsiteY3" fmla="*/ 0 h 162960"/>
              <a:gd name="connsiteX4" fmla="*/ 162960 w 162960"/>
              <a:gd name="connsiteY4" fmla="*/ 81480 h 16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960" h="162960">
                <a:moveTo>
                  <a:pt x="162960" y="81480"/>
                </a:moveTo>
                <a:cubicBezTo>
                  <a:pt x="162960" y="126480"/>
                  <a:pt x="126480" y="162960"/>
                  <a:pt x="81480" y="162960"/>
                </a:cubicBezTo>
                <a:cubicBezTo>
                  <a:pt x="36480" y="162960"/>
                  <a:pt x="0" y="126480"/>
                  <a:pt x="0" y="81480"/>
                </a:cubicBezTo>
                <a:cubicBezTo>
                  <a:pt x="0" y="36480"/>
                  <a:pt x="36480" y="0"/>
                  <a:pt x="81480" y="0"/>
                </a:cubicBezTo>
                <a:cubicBezTo>
                  <a:pt x="126480" y="0"/>
                  <a:pt x="162960" y="36480"/>
                  <a:pt x="162960" y="81480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5" name="Freeform 411">
            <a:extLst>
              <a:ext uri="{FF2B5EF4-FFF2-40B4-BE49-F238E27FC236}">
                <a16:creationId xmlns:a16="http://schemas.microsoft.com/office/drawing/2014/main" id="{9D0F212C-199A-447C-AFD3-E7D4BBEBEAAB}"/>
              </a:ext>
            </a:extLst>
          </p:cNvPr>
          <p:cNvSpPr/>
          <p:nvPr/>
        </p:nvSpPr>
        <p:spPr>
          <a:xfrm>
            <a:off x="7948090" y="1944669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4589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6" name="Freeform 576">
            <a:extLst>
              <a:ext uri="{FF2B5EF4-FFF2-40B4-BE49-F238E27FC236}">
                <a16:creationId xmlns:a16="http://schemas.microsoft.com/office/drawing/2014/main" id="{45661CBF-C720-4332-B857-4DCC3508E404}"/>
              </a:ext>
            </a:extLst>
          </p:cNvPr>
          <p:cNvSpPr/>
          <p:nvPr/>
        </p:nvSpPr>
        <p:spPr>
          <a:xfrm>
            <a:off x="7970915" y="1967494"/>
            <a:ext cx="55076" cy="55076"/>
          </a:xfrm>
          <a:custGeom>
            <a:avLst/>
            <a:gdLst>
              <a:gd name="connsiteX0" fmla="*/ 55077 w 55076"/>
              <a:gd name="connsiteY0" fmla="*/ 27538 h 55076"/>
              <a:gd name="connsiteX1" fmla="*/ 27538 w 55076"/>
              <a:gd name="connsiteY1" fmla="*/ 55077 h 55076"/>
              <a:gd name="connsiteX2" fmla="*/ 0 w 55076"/>
              <a:gd name="connsiteY2" fmla="*/ 27538 h 55076"/>
              <a:gd name="connsiteX3" fmla="*/ 27538 w 55076"/>
              <a:gd name="connsiteY3" fmla="*/ 0 h 55076"/>
              <a:gd name="connsiteX4" fmla="*/ 55077 w 55076"/>
              <a:gd name="connsiteY4" fmla="*/ 27538 h 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76" h="55076">
                <a:moveTo>
                  <a:pt x="55077" y="27538"/>
                </a:moveTo>
                <a:cubicBezTo>
                  <a:pt x="55077" y="42747"/>
                  <a:pt x="42747" y="55077"/>
                  <a:pt x="27538" y="55077"/>
                </a:cubicBezTo>
                <a:cubicBezTo>
                  <a:pt x="12329" y="55077"/>
                  <a:pt x="0" y="42747"/>
                  <a:pt x="0" y="27538"/>
                </a:cubicBezTo>
                <a:cubicBezTo>
                  <a:pt x="0" y="12329"/>
                  <a:pt x="12329" y="0"/>
                  <a:pt x="27538" y="0"/>
                </a:cubicBezTo>
                <a:cubicBezTo>
                  <a:pt x="42747" y="0"/>
                  <a:pt x="55077" y="12329"/>
                  <a:pt x="55077" y="27538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7" name="Freeform 692">
            <a:extLst>
              <a:ext uri="{FF2B5EF4-FFF2-40B4-BE49-F238E27FC236}">
                <a16:creationId xmlns:a16="http://schemas.microsoft.com/office/drawing/2014/main" id="{AE327BB6-86FB-418F-A8CD-7D65D0D3EBF9}"/>
              </a:ext>
            </a:extLst>
          </p:cNvPr>
          <p:cNvSpPr/>
          <p:nvPr/>
        </p:nvSpPr>
        <p:spPr>
          <a:xfrm>
            <a:off x="5886954" y="1920575"/>
            <a:ext cx="162960" cy="162960"/>
          </a:xfrm>
          <a:custGeom>
            <a:avLst/>
            <a:gdLst>
              <a:gd name="connsiteX0" fmla="*/ 162960 w 162960"/>
              <a:gd name="connsiteY0" fmla="*/ 81480 h 162960"/>
              <a:gd name="connsiteX1" fmla="*/ 81480 w 162960"/>
              <a:gd name="connsiteY1" fmla="*/ 162960 h 162960"/>
              <a:gd name="connsiteX2" fmla="*/ 0 w 162960"/>
              <a:gd name="connsiteY2" fmla="*/ 81480 h 162960"/>
              <a:gd name="connsiteX3" fmla="*/ 81480 w 162960"/>
              <a:gd name="connsiteY3" fmla="*/ 0 h 162960"/>
              <a:gd name="connsiteX4" fmla="*/ 162960 w 162960"/>
              <a:gd name="connsiteY4" fmla="*/ 81480 h 16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960" h="162960">
                <a:moveTo>
                  <a:pt x="162960" y="81480"/>
                </a:moveTo>
                <a:cubicBezTo>
                  <a:pt x="162960" y="126480"/>
                  <a:pt x="126480" y="162960"/>
                  <a:pt x="81480" y="162960"/>
                </a:cubicBezTo>
                <a:cubicBezTo>
                  <a:pt x="36480" y="162960"/>
                  <a:pt x="0" y="126480"/>
                  <a:pt x="0" y="81480"/>
                </a:cubicBezTo>
                <a:cubicBezTo>
                  <a:pt x="0" y="36480"/>
                  <a:pt x="36480" y="0"/>
                  <a:pt x="81480" y="0"/>
                </a:cubicBezTo>
                <a:cubicBezTo>
                  <a:pt x="126480" y="0"/>
                  <a:pt x="162960" y="36480"/>
                  <a:pt x="162960" y="81480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8" name="Freeform 693">
            <a:extLst>
              <a:ext uri="{FF2B5EF4-FFF2-40B4-BE49-F238E27FC236}">
                <a16:creationId xmlns:a16="http://schemas.microsoft.com/office/drawing/2014/main" id="{75EB0E2B-CD95-4096-81C5-AAFF0767A593}"/>
              </a:ext>
            </a:extLst>
          </p:cNvPr>
          <p:cNvSpPr/>
          <p:nvPr/>
        </p:nvSpPr>
        <p:spPr>
          <a:xfrm>
            <a:off x="5919403" y="1951055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4589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9" name="Freeform 694">
            <a:extLst>
              <a:ext uri="{FF2B5EF4-FFF2-40B4-BE49-F238E27FC236}">
                <a16:creationId xmlns:a16="http://schemas.microsoft.com/office/drawing/2014/main" id="{327E62ED-4929-4292-BA48-6E803FC44700}"/>
              </a:ext>
            </a:extLst>
          </p:cNvPr>
          <p:cNvSpPr/>
          <p:nvPr/>
        </p:nvSpPr>
        <p:spPr>
          <a:xfrm>
            <a:off x="5942228" y="1973880"/>
            <a:ext cx="55076" cy="55076"/>
          </a:xfrm>
          <a:custGeom>
            <a:avLst/>
            <a:gdLst>
              <a:gd name="connsiteX0" fmla="*/ 55077 w 55076"/>
              <a:gd name="connsiteY0" fmla="*/ 27538 h 55076"/>
              <a:gd name="connsiteX1" fmla="*/ 27538 w 55076"/>
              <a:gd name="connsiteY1" fmla="*/ 55077 h 55076"/>
              <a:gd name="connsiteX2" fmla="*/ 0 w 55076"/>
              <a:gd name="connsiteY2" fmla="*/ 27538 h 55076"/>
              <a:gd name="connsiteX3" fmla="*/ 27538 w 55076"/>
              <a:gd name="connsiteY3" fmla="*/ 0 h 55076"/>
              <a:gd name="connsiteX4" fmla="*/ 55077 w 55076"/>
              <a:gd name="connsiteY4" fmla="*/ 27538 h 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76" h="55076">
                <a:moveTo>
                  <a:pt x="55077" y="27538"/>
                </a:moveTo>
                <a:cubicBezTo>
                  <a:pt x="55077" y="42747"/>
                  <a:pt x="42747" y="55077"/>
                  <a:pt x="27538" y="55077"/>
                </a:cubicBezTo>
                <a:cubicBezTo>
                  <a:pt x="12329" y="55077"/>
                  <a:pt x="0" y="42747"/>
                  <a:pt x="0" y="27538"/>
                </a:cubicBezTo>
                <a:cubicBezTo>
                  <a:pt x="0" y="12329"/>
                  <a:pt x="12329" y="0"/>
                  <a:pt x="27538" y="0"/>
                </a:cubicBezTo>
                <a:cubicBezTo>
                  <a:pt x="42747" y="0"/>
                  <a:pt x="55077" y="12329"/>
                  <a:pt x="55077" y="27538"/>
                </a:cubicBezTo>
                <a:close/>
              </a:path>
            </a:pathLst>
          </a:custGeom>
          <a:solidFill>
            <a:schemeClr val="bg1"/>
          </a:solidFill>
          <a:ln w="8721" cap="flat">
            <a:solidFill>
              <a:srgbClr val="00BAB6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0" name="Freeform 399">
            <a:extLst>
              <a:ext uri="{FF2B5EF4-FFF2-40B4-BE49-F238E27FC236}">
                <a16:creationId xmlns:a16="http://schemas.microsoft.com/office/drawing/2014/main" id="{05538EFA-75BE-4072-A29E-931872F0FCAB}"/>
              </a:ext>
            </a:extLst>
          </p:cNvPr>
          <p:cNvSpPr/>
          <p:nvPr/>
        </p:nvSpPr>
        <p:spPr>
          <a:xfrm>
            <a:off x="3900258" y="1939445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0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0" y="78178"/>
                  <a:pt x="0" y="50363"/>
                </a:cubicBezTo>
                <a:cubicBezTo>
                  <a:pt x="0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868F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1" name="Freeform 377">
            <a:extLst>
              <a:ext uri="{FF2B5EF4-FFF2-40B4-BE49-F238E27FC236}">
                <a16:creationId xmlns:a16="http://schemas.microsoft.com/office/drawing/2014/main" id="{A09A3329-D18E-472D-B9DA-5C4D2A202662}"/>
              </a:ext>
            </a:extLst>
          </p:cNvPr>
          <p:cNvSpPr/>
          <p:nvPr/>
        </p:nvSpPr>
        <p:spPr>
          <a:xfrm>
            <a:off x="1888090" y="1943373"/>
            <a:ext cx="100584" cy="100584"/>
          </a:xfrm>
          <a:custGeom>
            <a:avLst/>
            <a:gdLst>
              <a:gd name="connsiteX0" fmla="*/ 92871 w 92870"/>
              <a:gd name="connsiteY0" fmla="*/ 46435 h 92870"/>
              <a:gd name="connsiteX1" fmla="*/ 46435 w 92870"/>
              <a:gd name="connsiteY1" fmla="*/ 92871 h 92870"/>
              <a:gd name="connsiteX2" fmla="*/ 0 w 92870"/>
              <a:gd name="connsiteY2" fmla="*/ 46435 h 92870"/>
              <a:gd name="connsiteX3" fmla="*/ 46435 w 92870"/>
              <a:gd name="connsiteY3" fmla="*/ 0 h 92870"/>
              <a:gd name="connsiteX4" fmla="*/ 92871 w 92870"/>
              <a:gd name="connsiteY4" fmla="*/ 46435 h 9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70" h="92870">
                <a:moveTo>
                  <a:pt x="92871" y="46435"/>
                </a:moveTo>
                <a:cubicBezTo>
                  <a:pt x="92871" y="72081"/>
                  <a:pt x="72081" y="92871"/>
                  <a:pt x="46435" y="92871"/>
                </a:cubicBezTo>
                <a:cubicBezTo>
                  <a:pt x="20790" y="92871"/>
                  <a:pt x="0" y="72081"/>
                  <a:pt x="0" y="46435"/>
                </a:cubicBezTo>
                <a:cubicBezTo>
                  <a:pt x="0" y="20790"/>
                  <a:pt x="20790" y="0"/>
                  <a:pt x="46435" y="0"/>
                </a:cubicBezTo>
                <a:cubicBezTo>
                  <a:pt x="72081" y="0"/>
                  <a:pt x="92871" y="20790"/>
                  <a:pt x="92871" y="46435"/>
                </a:cubicBezTo>
                <a:close/>
              </a:path>
            </a:pathLst>
          </a:custGeom>
          <a:solidFill>
            <a:srgbClr val="A092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97177C8-86AF-459C-899E-53E1B4A3E11E}"/>
              </a:ext>
            </a:extLst>
          </p:cNvPr>
          <p:cNvGrpSpPr/>
          <p:nvPr/>
        </p:nvGrpSpPr>
        <p:grpSpPr>
          <a:xfrm>
            <a:off x="3902885" y="3123103"/>
            <a:ext cx="100813" cy="100813"/>
            <a:chOff x="3902885" y="3123103"/>
            <a:chExt cx="100813" cy="100813"/>
          </a:xfrm>
        </p:grpSpPr>
        <p:sp>
          <p:nvSpPr>
            <p:cNvPr id="153" name="Freeform 347">
              <a:extLst>
                <a:ext uri="{FF2B5EF4-FFF2-40B4-BE49-F238E27FC236}">
                  <a16:creationId xmlns:a16="http://schemas.microsoft.com/office/drawing/2014/main" id="{20DE6E94-C512-445E-B2C0-47D97518DF40}"/>
                </a:ext>
              </a:extLst>
            </p:cNvPr>
            <p:cNvSpPr/>
            <p:nvPr/>
          </p:nvSpPr>
          <p:spPr>
            <a:xfrm>
              <a:off x="3902885" y="3123103"/>
              <a:ext cx="100813" cy="100813"/>
            </a:xfrm>
            <a:custGeom>
              <a:avLst/>
              <a:gdLst>
                <a:gd name="connsiteX0" fmla="*/ 50450 w 100813"/>
                <a:gd name="connsiteY0" fmla="*/ 0 h 100813"/>
                <a:gd name="connsiteX1" fmla="*/ 0 w 100813"/>
                <a:gd name="connsiteY1" fmla="*/ 50363 h 100813"/>
                <a:gd name="connsiteX2" fmla="*/ 50363 w 100813"/>
                <a:gd name="connsiteY2" fmla="*/ 100814 h 100813"/>
                <a:gd name="connsiteX3" fmla="*/ 100813 w 100813"/>
                <a:gd name="connsiteY3" fmla="*/ 50450 h 100813"/>
                <a:gd name="connsiteX4" fmla="*/ 100813 w 100813"/>
                <a:gd name="connsiteY4" fmla="*/ 50407 h 100813"/>
                <a:gd name="connsiteX5" fmla="*/ 50450 w 100813"/>
                <a:gd name="connsiteY5" fmla="*/ 0 h 100813"/>
                <a:gd name="connsiteX6" fmla="*/ 50450 w 100813"/>
                <a:gd name="connsiteY6" fmla="*/ 77945 h 100813"/>
                <a:gd name="connsiteX7" fmla="*/ 22825 w 100813"/>
                <a:gd name="connsiteY7" fmla="*/ 50407 h 100813"/>
                <a:gd name="connsiteX8" fmla="*/ 50363 w 100813"/>
                <a:gd name="connsiteY8" fmla="*/ 22781 h 100813"/>
                <a:gd name="connsiteX9" fmla="*/ 77989 w 100813"/>
                <a:gd name="connsiteY9" fmla="*/ 50320 h 100813"/>
                <a:gd name="connsiteX10" fmla="*/ 77989 w 100813"/>
                <a:gd name="connsiteY10" fmla="*/ 50407 h 100813"/>
                <a:gd name="connsiteX11" fmla="*/ 50450 w 100813"/>
                <a:gd name="connsiteY11" fmla="*/ 77945 h 10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813" h="100813">
                  <a:moveTo>
                    <a:pt x="50450" y="0"/>
                  </a:moveTo>
                  <a:cubicBezTo>
                    <a:pt x="22611" y="-26"/>
                    <a:pt x="26" y="22524"/>
                    <a:pt x="0" y="50363"/>
                  </a:cubicBezTo>
                  <a:cubicBezTo>
                    <a:pt x="-22" y="78203"/>
                    <a:pt x="22524" y="100787"/>
                    <a:pt x="50363" y="100814"/>
                  </a:cubicBezTo>
                  <a:cubicBezTo>
                    <a:pt x="78203" y="100836"/>
                    <a:pt x="100787" y="78290"/>
                    <a:pt x="100813" y="50450"/>
                  </a:cubicBezTo>
                  <a:cubicBezTo>
                    <a:pt x="100813" y="50437"/>
                    <a:pt x="100813" y="50420"/>
                    <a:pt x="100813" y="50407"/>
                  </a:cubicBezTo>
                  <a:cubicBezTo>
                    <a:pt x="100813" y="22585"/>
                    <a:pt x="78272" y="22"/>
                    <a:pt x="50450" y="0"/>
                  </a:cubicBezTo>
                  <a:close/>
                  <a:moveTo>
                    <a:pt x="50450" y="77945"/>
                  </a:moveTo>
                  <a:cubicBezTo>
                    <a:pt x="35219" y="77967"/>
                    <a:pt x="22851" y="65638"/>
                    <a:pt x="22825" y="50407"/>
                  </a:cubicBezTo>
                  <a:cubicBezTo>
                    <a:pt x="22803" y="35176"/>
                    <a:pt x="35132" y="22808"/>
                    <a:pt x="50363" y="22781"/>
                  </a:cubicBezTo>
                  <a:cubicBezTo>
                    <a:pt x="65594" y="22760"/>
                    <a:pt x="77963" y="35089"/>
                    <a:pt x="77989" y="50320"/>
                  </a:cubicBezTo>
                  <a:cubicBezTo>
                    <a:pt x="77989" y="50350"/>
                    <a:pt x="77989" y="50376"/>
                    <a:pt x="77989" y="50407"/>
                  </a:cubicBezTo>
                  <a:cubicBezTo>
                    <a:pt x="77963" y="65607"/>
                    <a:pt x="65651" y="77919"/>
                    <a:pt x="50450" y="77945"/>
                  </a:cubicBezTo>
                  <a:close/>
                </a:path>
              </a:pathLst>
            </a:custGeom>
            <a:solidFill>
              <a:srgbClr val="868FFF"/>
            </a:solidFill>
            <a:ln w="8721" cap="flat">
              <a:solidFill>
                <a:srgbClr val="00BAB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" name="Freeform 578">
              <a:extLst>
                <a:ext uri="{FF2B5EF4-FFF2-40B4-BE49-F238E27FC236}">
                  <a16:creationId xmlns:a16="http://schemas.microsoft.com/office/drawing/2014/main" id="{FDDDE3F7-5E68-457C-822E-A461F0F8E3B3}"/>
                </a:ext>
              </a:extLst>
            </p:cNvPr>
            <p:cNvSpPr/>
            <p:nvPr/>
          </p:nvSpPr>
          <p:spPr>
            <a:xfrm>
              <a:off x="3925710" y="3145928"/>
              <a:ext cx="55163" cy="55163"/>
            </a:xfrm>
            <a:custGeom>
              <a:avLst/>
              <a:gdLst>
                <a:gd name="connsiteX0" fmla="*/ 55164 w 55163"/>
                <a:gd name="connsiteY0" fmla="*/ 27582 h 55163"/>
                <a:gd name="connsiteX1" fmla="*/ 27582 w 55163"/>
                <a:gd name="connsiteY1" fmla="*/ 55164 h 55163"/>
                <a:gd name="connsiteX2" fmla="*/ 0 w 55163"/>
                <a:gd name="connsiteY2" fmla="*/ 27582 h 55163"/>
                <a:gd name="connsiteX3" fmla="*/ 27582 w 55163"/>
                <a:gd name="connsiteY3" fmla="*/ 0 h 55163"/>
                <a:gd name="connsiteX4" fmla="*/ 27626 w 55163"/>
                <a:gd name="connsiteY4" fmla="*/ 0 h 55163"/>
                <a:gd name="connsiteX5" fmla="*/ 55164 w 55163"/>
                <a:gd name="connsiteY5" fmla="*/ 27582 h 5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63" h="55163">
                  <a:moveTo>
                    <a:pt x="55164" y="27582"/>
                  </a:moveTo>
                  <a:cubicBezTo>
                    <a:pt x="55164" y="42813"/>
                    <a:pt x="42813" y="55164"/>
                    <a:pt x="27582" y="55164"/>
                  </a:cubicBezTo>
                  <a:cubicBezTo>
                    <a:pt x="12351" y="55164"/>
                    <a:pt x="0" y="42813"/>
                    <a:pt x="0" y="27582"/>
                  </a:cubicBezTo>
                  <a:cubicBezTo>
                    <a:pt x="0" y="12351"/>
                    <a:pt x="12351" y="0"/>
                    <a:pt x="27582" y="0"/>
                  </a:cubicBezTo>
                  <a:cubicBezTo>
                    <a:pt x="27595" y="0"/>
                    <a:pt x="27613" y="0"/>
                    <a:pt x="27626" y="0"/>
                  </a:cubicBezTo>
                  <a:cubicBezTo>
                    <a:pt x="42844" y="22"/>
                    <a:pt x="55164" y="12364"/>
                    <a:pt x="55164" y="27582"/>
                  </a:cubicBezTo>
                  <a:close/>
                </a:path>
              </a:pathLst>
            </a:custGeom>
            <a:solidFill>
              <a:schemeClr val="bg1"/>
            </a:solidFill>
            <a:ln w="8721" cap="flat">
              <a:solidFill>
                <a:srgbClr val="00BAB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5" name="Freeform 437">
            <a:extLst>
              <a:ext uri="{FF2B5EF4-FFF2-40B4-BE49-F238E27FC236}">
                <a16:creationId xmlns:a16="http://schemas.microsoft.com/office/drawing/2014/main" id="{F238A048-CE81-44C0-B80C-0EF9F2896A0A}"/>
              </a:ext>
            </a:extLst>
          </p:cNvPr>
          <p:cNvSpPr/>
          <p:nvPr/>
        </p:nvSpPr>
        <p:spPr>
          <a:xfrm>
            <a:off x="5929796" y="3121058"/>
            <a:ext cx="100726" cy="100726"/>
          </a:xfrm>
          <a:custGeom>
            <a:avLst/>
            <a:gdLst>
              <a:gd name="connsiteX0" fmla="*/ 100726 w 100726"/>
              <a:gd name="connsiteY0" fmla="*/ 50363 h 100726"/>
              <a:gd name="connsiteX1" fmla="*/ 50363 w 100726"/>
              <a:gd name="connsiteY1" fmla="*/ 100726 h 100726"/>
              <a:gd name="connsiteX2" fmla="*/ -1 w 100726"/>
              <a:gd name="connsiteY2" fmla="*/ 50363 h 100726"/>
              <a:gd name="connsiteX3" fmla="*/ 50363 w 100726"/>
              <a:gd name="connsiteY3" fmla="*/ 0 h 100726"/>
              <a:gd name="connsiteX4" fmla="*/ 100726 w 100726"/>
              <a:gd name="connsiteY4" fmla="*/ 50363 h 1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26" h="100726">
                <a:moveTo>
                  <a:pt x="100726" y="50363"/>
                </a:moveTo>
                <a:cubicBezTo>
                  <a:pt x="100726" y="78178"/>
                  <a:pt x="78178" y="100726"/>
                  <a:pt x="50363" y="100726"/>
                </a:cubicBezTo>
                <a:cubicBezTo>
                  <a:pt x="22548" y="100726"/>
                  <a:pt x="-1" y="78178"/>
                  <a:pt x="-1" y="50363"/>
                </a:cubicBezTo>
                <a:cubicBezTo>
                  <a:pt x="-1" y="22548"/>
                  <a:pt x="22548" y="0"/>
                  <a:pt x="50363" y="0"/>
                </a:cubicBezTo>
                <a:cubicBezTo>
                  <a:pt x="78178" y="0"/>
                  <a:pt x="100726" y="22548"/>
                  <a:pt x="100726" y="50363"/>
                </a:cubicBezTo>
                <a:close/>
              </a:path>
            </a:pathLst>
          </a:custGeom>
          <a:solidFill>
            <a:srgbClr val="5D8BFF"/>
          </a:solidFill>
          <a:ln w="872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2F7A7B8-5D90-4570-BA3B-BE8E90699864}"/>
              </a:ext>
            </a:extLst>
          </p:cNvPr>
          <p:cNvGrpSpPr/>
          <p:nvPr/>
        </p:nvGrpSpPr>
        <p:grpSpPr>
          <a:xfrm>
            <a:off x="7959334" y="3121451"/>
            <a:ext cx="100726" cy="100726"/>
            <a:chOff x="7959334" y="3121451"/>
            <a:chExt cx="100726" cy="100726"/>
          </a:xfrm>
        </p:grpSpPr>
        <p:sp>
          <p:nvSpPr>
            <p:cNvPr id="157" name="Freeform 427">
              <a:extLst>
                <a:ext uri="{FF2B5EF4-FFF2-40B4-BE49-F238E27FC236}">
                  <a16:creationId xmlns:a16="http://schemas.microsoft.com/office/drawing/2014/main" id="{BDF2BE09-5780-4C1E-BEA4-98AC5AD95297}"/>
                </a:ext>
              </a:extLst>
            </p:cNvPr>
            <p:cNvSpPr/>
            <p:nvPr/>
          </p:nvSpPr>
          <p:spPr>
            <a:xfrm>
              <a:off x="7959334" y="3121451"/>
              <a:ext cx="100726" cy="100726"/>
            </a:xfrm>
            <a:custGeom>
              <a:avLst/>
              <a:gdLst>
                <a:gd name="connsiteX0" fmla="*/ 100726 w 100726"/>
                <a:gd name="connsiteY0" fmla="*/ 50363 h 100726"/>
                <a:gd name="connsiteX1" fmla="*/ 50363 w 100726"/>
                <a:gd name="connsiteY1" fmla="*/ 100726 h 100726"/>
                <a:gd name="connsiteX2" fmla="*/ 0 w 100726"/>
                <a:gd name="connsiteY2" fmla="*/ 50363 h 100726"/>
                <a:gd name="connsiteX3" fmla="*/ 50363 w 100726"/>
                <a:gd name="connsiteY3" fmla="*/ 0 h 100726"/>
                <a:gd name="connsiteX4" fmla="*/ 100726 w 100726"/>
                <a:gd name="connsiteY4" fmla="*/ 50363 h 10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26" h="100726">
                  <a:moveTo>
                    <a:pt x="100726" y="50363"/>
                  </a:moveTo>
                  <a:cubicBezTo>
                    <a:pt x="100726" y="78178"/>
                    <a:pt x="78178" y="100726"/>
                    <a:pt x="50363" y="100726"/>
                  </a:cubicBezTo>
                  <a:cubicBezTo>
                    <a:pt x="22548" y="100726"/>
                    <a:pt x="0" y="78178"/>
                    <a:pt x="0" y="50363"/>
                  </a:cubicBezTo>
                  <a:cubicBezTo>
                    <a:pt x="0" y="22548"/>
                    <a:pt x="22548" y="0"/>
                    <a:pt x="50363" y="0"/>
                  </a:cubicBezTo>
                  <a:cubicBezTo>
                    <a:pt x="78178" y="0"/>
                    <a:pt x="100726" y="22548"/>
                    <a:pt x="100726" y="50363"/>
                  </a:cubicBezTo>
                  <a:close/>
                </a:path>
              </a:pathLst>
            </a:custGeom>
            <a:solidFill>
              <a:srgbClr val="4589FF"/>
            </a:solidFill>
            <a:ln w="8721" cap="flat">
              <a:solidFill>
                <a:srgbClr val="00BAB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8" name="Freeform 577">
              <a:extLst>
                <a:ext uri="{FF2B5EF4-FFF2-40B4-BE49-F238E27FC236}">
                  <a16:creationId xmlns:a16="http://schemas.microsoft.com/office/drawing/2014/main" id="{AA49CA83-8441-4D0F-A4BD-E76D1E0BCA7D}"/>
                </a:ext>
              </a:extLst>
            </p:cNvPr>
            <p:cNvSpPr/>
            <p:nvPr/>
          </p:nvSpPr>
          <p:spPr>
            <a:xfrm>
              <a:off x="7982159" y="3144276"/>
              <a:ext cx="55076" cy="55076"/>
            </a:xfrm>
            <a:custGeom>
              <a:avLst/>
              <a:gdLst>
                <a:gd name="connsiteX0" fmla="*/ 55077 w 55076"/>
                <a:gd name="connsiteY0" fmla="*/ 27538 h 55076"/>
                <a:gd name="connsiteX1" fmla="*/ 27538 w 55076"/>
                <a:gd name="connsiteY1" fmla="*/ 55076 h 55076"/>
                <a:gd name="connsiteX2" fmla="*/ 0 w 55076"/>
                <a:gd name="connsiteY2" fmla="*/ 27538 h 55076"/>
                <a:gd name="connsiteX3" fmla="*/ 27538 w 55076"/>
                <a:gd name="connsiteY3" fmla="*/ 0 h 55076"/>
                <a:gd name="connsiteX4" fmla="*/ 55077 w 55076"/>
                <a:gd name="connsiteY4" fmla="*/ 27538 h 5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76" h="55076">
                  <a:moveTo>
                    <a:pt x="55077" y="27538"/>
                  </a:moveTo>
                  <a:cubicBezTo>
                    <a:pt x="55077" y="42747"/>
                    <a:pt x="42747" y="55076"/>
                    <a:pt x="27538" y="55076"/>
                  </a:cubicBezTo>
                  <a:cubicBezTo>
                    <a:pt x="12329" y="55076"/>
                    <a:pt x="0" y="42747"/>
                    <a:pt x="0" y="27538"/>
                  </a:cubicBezTo>
                  <a:cubicBezTo>
                    <a:pt x="0" y="12329"/>
                    <a:pt x="12329" y="0"/>
                    <a:pt x="27538" y="0"/>
                  </a:cubicBezTo>
                  <a:cubicBezTo>
                    <a:pt x="42747" y="0"/>
                    <a:pt x="55077" y="12329"/>
                    <a:pt x="55077" y="27538"/>
                  </a:cubicBezTo>
                  <a:close/>
                </a:path>
              </a:pathLst>
            </a:custGeom>
            <a:solidFill>
              <a:schemeClr val="bg1"/>
            </a:solidFill>
            <a:ln w="8721" cap="flat">
              <a:solidFill>
                <a:srgbClr val="00BAB6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9" name="Freeform 680">
            <a:extLst>
              <a:ext uri="{FF2B5EF4-FFF2-40B4-BE49-F238E27FC236}">
                <a16:creationId xmlns:a16="http://schemas.microsoft.com/office/drawing/2014/main" id="{32AEDAC2-F3C7-472C-8B43-458D8156202D}"/>
              </a:ext>
            </a:extLst>
          </p:cNvPr>
          <p:cNvSpPr/>
          <p:nvPr/>
        </p:nvSpPr>
        <p:spPr>
          <a:xfrm>
            <a:off x="8524804" y="2721193"/>
            <a:ext cx="61339" cy="47486"/>
          </a:xfrm>
          <a:custGeom>
            <a:avLst/>
            <a:gdLst>
              <a:gd name="connsiteX0" fmla="*/ 0 w 61339"/>
              <a:gd name="connsiteY0" fmla="*/ 0 h 47486"/>
              <a:gd name="connsiteX1" fmla="*/ 30365 w 61339"/>
              <a:gd name="connsiteY1" fmla="*/ 47486 h 47486"/>
              <a:gd name="connsiteX2" fmla="*/ 61340 w 61339"/>
              <a:gd name="connsiteY2" fmla="*/ 21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0"/>
                </a:moveTo>
                <a:lnTo>
                  <a:pt x="30365" y="47486"/>
                </a:lnTo>
                <a:lnTo>
                  <a:pt x="61340" y="21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0" name="Freeform 685">
            <a:extLst>
              <a:ext uri="{FF2B5EF4-FFF2-40B4-BE49-F238E27FC236}">
                <a16:creationId xmlns:a16="http://schemas.microsoft.com/office/drawing/2014/main" id="{E34F1449-4192-49DD-BDE2-BE647471FFE7}"/>
              </a:ext>
            </a:extLst>
          </p:cNvPr>
          <p:cNvSpPr/>
          <p:nvPr/>
        </p:nvSpPr>
        <p:spPr>
          <a:xfrm rot="5400000">
            <a:off x="2953117" y="1970311"/>
            <a:ext cx="61383" cy="47442"/>
          </a:xfrm>
          <a:custGeom>
            <a:avLst/>
            <a:gdLst>
              <a:gd name="connsiteX0" fmla="*/ 0 w 61383"/>
              <a:gd name="connsiteY0" fmla="*/ 47443 h 47442"/>
              <a:gd name="connsiteX1" fmla="*/ 30409 w 61383"/>
              <a:gd name="connsiteY1" fmla="*/ 0 h 47442"/>
              <a:gd name="connsiteX2" fmla="*/ 61384 w 61383"/>
              <a:gd name="connsiteY2" fmla="*/ 47225 h 4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42">
                <a:moveTo>
                  <a:pt x="0" y="47443"/>
                </a:moveTo>
                <a:lnTo>
                  <a:pt x="30409" y="0"/>
                </a:lnTo>
                <a:lnTo>
                  <a:pt x="61384" y="47225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1" name="Freeform 689">
            <a:extLst>
              <a:ext uri="{FF2B5EF4-FFF2-40B4-BE49-F238E27FC236}">
                <a16:creationId xmlns:a16="http://schemas.microsoft.com/office/drawing/2014/main" id="{1DD5E7EB-3B6B-42DB-BD51-C65268C090CE}"/>
              </a:ext>
            </a:extLst>
          </p:cNvPr>
          <p:cNvSpPr/>
          <p:nvPr/>
        </p:nvSpPr>
        <p:spPr>
          <a:xfrm rot="5400000">
            <a:off x="6953807" y="1965416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2" name="Freeform 689">
            <a:extLst>
              <a:ext uri="{FF2B5EF4-FFF2-40B4-BE49-F238E27FC236}">
                <a16:creationId xmlns:a16="http://schemas.microsoft.com/office/drawing/2014/main" id="{535D7668-2941-494C-BE7F-C01BBB0F3DD4}"/>
              </a:ext>
            </a:extLst>
          </p:cNvPr>
          <p:cNvSpPr/>
          <p:nvPr/>
        </p:nvSpPr>
        <p:spPr>
          <a:xfrm rot="16200000">
            <a:off x="7591518" y="2546777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" name="Freeform 685">
            <a:extLst>
              <a:ext uri="{FF2B5EF4-FFF2-40B4-BE49-F238E27FC236}">
                <a16:creationId xmlns:a16="http://schemas.microsoft.com/office/drawing/2014/main" id="{4594E7D2-FF98-4F4E-B1E0-DF789C66F9B0}"/>
              </a:ext>
            </a:extLst>
          </p:cNvPr>
          <p:cNvSpPr/>
          <p:nvPr/>
        </p:nvSpPr>
        <p:spPr>
          <a:xfrm rot="16200000">
            <a:off x="2347912" y="2546822"/>
            <a:ext cx="61383" cy="47442"/>
          </a:xfrm>
          <a:custGeom>
            <a:avLst/>
            <a:gdLst>
              <a:gd name="connsiteX0" fmla="*/ 0 w 61383"/>
              <a:gd name="connsiteY0" fmla="*/ 47443 h 47442"/>
              <a:gd name="connsiteX1" fmla="*/ 30409 w 61383"/>
              <a:gd name="connsiteY1" fmla="*/ 0 h 47442"/>
              <a:gd name="connsiteX2" fmla="*/ 61384 w 61383"/>
              <a:gd name="connsiteY2" fmla="*/ 47225 h 4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83" h="47442">
                <a:moveTo>
                  <a:pt x="0" y="47443"/>
                </a:moveTo>
                <a:lnTo>
                  <a:pt x="30409" y="0"/>
                </a:lnTo>
                <a:lnTo>
                  <a:pt x="61384" y="47225"/>
                </a:lnTo>
              </a:path>
            </a:pathLst>
          </a:custGeom>
          <a:noFill/>
          <a:ln w="9525" cap="flat">
            <a:solidFill>
              <a:srgbClr val="BB8E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4" name="Freeform 689">
            <a:extLst>
              <a:ext uri="{FF2B5EF4-FFF2-40B4-BE49-F238E27FC236}">
                <a16:creationId xmlns:a16="http://schemas.microsoft.com/office/drawing/2014/main" id="{C1D70ED6-D5EF-4DB8-86F5-14E0F6950AB6}"/>
              </a:ext>
            </a:extLst>
          </p:cNvPr>
          <p:cNvSpPr/>
          <p:nvPr/>
        </p:nvSpPr>
        <p:spPr>
          <a:xfrm rot="5400000">
            <a:off x="4910917" y="1971836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5" name="Freeform 689">
            <a:extLst>
              <a:ext uri="{FF2B5EF4-FFF2-40B4-BE49-F238E27FC236}">
                <a16:creationId xmlns:a16="http://schemas.microsoft.com/office/drawing/2014/main" id="{1691FD94-1611-47FC-8D32-395BA03D777A}"/>
              </a:ext>
            </a:extLst>
          </p:cNvPr>
          <p:cNvSpPr/>
          <p:nvPr/>
        </p:nvSpPr>
        <p:spPr>
          <a:xfrm rot="16200000">
            <a:off x="4936864" y="3146369"/>
            <a:ext cx="61339" cy="47486"/>
          </a:xfrm>
          <a:custGeom>
            <a:avLst/>
            <a:gdLst>
              <a:gd name="connsiteX0" fmla="*/ 0 w 61339"/>
              <a:gd name="connsiteY0" fmla="*/ 47486 h 47486"/>
              <a:gd name="connsiteX1" fmla="*/ 30365 w 61339"/>
              <a:gd name="connsiteY1" fmla="*/ 0 h 47486"/>
              <a:gd name="connsiteX2" fmla="*/ 61340 w 61339"/>
              <a:gd name="connsiteY2" fmla="*/ 47268 h 4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9" h="47486">
                <a:moveTo>
                  <a:pt x="0" y="47486"/>
                </a:moveTo>
                <a:lnTo>
                  <a:pt x="30365" y="0"/>
                </a:lnTo>
                <a:lnTo>
                  <a:pt x="61340" y="47268"/>
                </a:lnTo>
              </a:path>
            </a:pathLst>
          </a:custGeom>
          <a:noFill/>
          <a:ln w="9525" cap="flat">
            <a:solidFill>
              <a:srgbClr val="408BFC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8" name="Freeform 575">
            <a:extLst>
              <a:ext uri="{FF2B5EF4-FFF2-40B4-BE49-F238E27FC236}">
                <a16:creationId xmlns:a16="http://schemas.microsoft.com/office/drawing/2014/main" id="{F5E778D4-B1B5-4E2D-8DCA-3B49D482E534}"/>
              </a:ext>
            </a:extLst>
          </p:cNvPr>
          <p:cNvSpPr/>
          <p:nvPr/>
        </p:nvSpPr>
        <p:spPr>
          <a:xfrm>
            <a:off x="1322938" y="829193"/>
            <a:ext cx="1193392" cy="45719"/>
          </a:xfrm>
          <a:custGeom>
            <a:avLst/>
            <a:gdLst>
              <a:gd name="connsiteX0" fmla="*/ 0 w 1597305"/>
              <a:gd name="connsiteY0" fmla="*/ 0 h 4364"/>
              <a:gd name="connsiteX1" fmla="*/ 1597305 w 1597305"/>
              <a:gd name="connsiteY1" fmla="*/ 0 h 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7305" h="4364">
                <a:moveTo>
                  <a:pt x="0" y="0"/>
                </a:moveTo>
                <a:lnTo>
                  <a:pt x="1597305" y="0"/>
                </a:lnTo>
              </a:path>
            </a:pathLst>
          </a:custGeom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B0A5744C-FE79-4EBF-9F15-4D18C321741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509" y="931235"/>
            <a:ext cx="477620" cy="128831"/>
          </a:xfrm>
          <a:custGeom>
            <a:avLst/>
            <a:gdLst>
              <a:gd name="connsiteX0" fmla="*/ 695 w 477620"/>
              <a:gd name="connsiteY0" fmla="*/ 596 h 128831"/>
              <a:gd name="connsiteX1" fmla="*/ 478315 w 477620"/>
              <a:gd name="connsiteY1" fmla="*/ 596 h 128831"/>
              <a:gd name="connsiteX2" fmla="*/ 478315 w 477620"/>
              <a:gd name="connsiteY2" fmla="*/ 129428 h 128831"/>
              <a:gd name="connsiteX3" fmla="*/ 695 w 477620"/>
              <a:gd name="connsiteY3" fmla="*/ 129428 h 12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620" h="128831">
                <a:moveTo>
                  <a:pt x="695" y="596"/>
                </a:moveTo>
                <a:lnTo>
                  <a:pt x="478315" y="596"/>
                </a:lnTo>
                <a:lnTo>
                  <a:pt x="478315" y="129428"/>
                </a:lnTo>
                <a:lnTo>
                  <a:pt x="695" y="129428"/>
                </a:lnTo>
                <a:close/>
              </a:path>
            </a:pathLst>
          </a:cu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BB6FBF2E-07CA-4884-B8AD-4BF33179B50E}"/>
              </a:ext>
            </a:extLst>
          </p:cNvPr>
          <p:cNvSpPr txBox="1"/>
          <p:nvPr/>
        </p:nvSpPr>
        <p:spPr>
          <a:xfrm>
            <a:off x="26109" y="820382"/>
            <a:ext cx="11920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Note: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Starting from the upper left, products and significant capabilities appear once,  the first time they are used in the pipeline. Products and capabilities </a:t>
            </a:r>
            <a:r>
              <a:rPr lang="en-US" sz="600" dirty="0">
                <a:solidFill>
                  <a:srgbClr val="000000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 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are used at multiple points. 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IBM Plex Sans" charset="0"/>
              <a:cs typeface="Arial" panose="020B0604020202020204" pitchFamily="34" charset="0"/>
              <a:sym typeface="IBMPlexSans"/>
              <a:rtl val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BDEC7D3-115B-4870-A30F-23436C99424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961901" y="810718"/>
            <a:ext cx="434749" cy="394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B488A8-1CE2-4F5C-AD94-BB80B0A9140E}"/>
              </a:ext>
            </a:extLst>
          </p:cNvPr>
          <p:cNvSpPr/>
          <p:nvPr/>
        </p:nvSpPr>
        <p:spPr>
          <a:xfrm>
            <a:off x="6444067" y="2684042"/>
            <a:ext cx="5052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  <a:sym typeface="IBMPlexSans"/>
              </a:rPr>
              <a:t>Nexus 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Regular"/>
              <a:ea typeface="+mn-ea"/>
              <a:cs typeface="+mn-cs"/>
            </a:endParaRPr>
          </a:p>
        </p:txBody>
      </p:sp>
      <p:pic>
        <p:nvPicPr>
          <p:cNvPr id="167" name="Picture 166" descr="A close up of a sign&#10;&#10;Description automatically generated">
            <a:extLst>
              <a:ext uri="{FF2B5EF4-FFF2-40B4-BE49-F238E27FC236}">
                <a16:creationId xmlns:a16="http://schemas.microsoft.com/office/drawing/2014/main" id="{29B13BA3-35AB-4A20-BF61-5E8A2090CAB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096193" y="2611190"/>
            <a:ext cx="434749" cy="394038"/>
          </a:xfrm>
          <a:prstGeom prst="rect">
            <a:avLst/>
          </a:prstGeom>
        </p:spPr>
      </p:pic>
      <p:sp>
        <p:nvSpPr>
          <p:cNvPr id="123" name="Freeform 575">
            <a:extLst>
              <a:ext uri="{FF2B5EF4-FFF2-40B4-BE49-F238E27FC236}">
                <a16:creationId xmlns:a16="http://schemas.microsoft.com/office/drawing/2014/main" id="{E28ECBA6-FB22-46DE-9095-B612FB389D23}"/>
              </a:ext>
            </a:extLst>
          </p:cNvPr>
          <p:cNvSpPr/>
          <p:nvPr/>
        </p:nvSpPr>
        <p:spPr>
          <a:xfrm>
            <a:off x="5099167" y="883129"/>
            <a:ext cx="1016777" cy="45719"/>
          </a:xfrm>
          <a:custGeom>
            <a:avLst/>
            <a:gdLst>
              <a:gd name="connsiteX0" fmla="*/ 0 w 1597305"/>
              <a:gd name="connsiteY0" fmla="*/ 0 h 4364"/>
              <a:gd name="connsiteX1" fmla="*/ 1597305 w 1597305"/>
              <a:gd name="connsiteY1" fmla="*/ 0 h 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7305" h="4364">
                <a:moveTo>
                  <a:pt x="0" y="0"/>
                </a:moveTo>
                <a:lnTo>
                  <a:pt x="1597305" y="0"/>
                </a:lnTo>
              </a:path>
            </a:pathLst>
          </a:custGeom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4" name="Freeform 575">
            <a:extLst>
              <a:ext uri="{FF2B5EF4-FFF2-40B4-BE49-F238E27FC236}">
                <a16:creationId xmlns:a16="http://schemas.microsoft.com/office/drawing/2014/main" id="{903ED62B-162D-4E23-B295-85DEED8DFB5F}"/>
              </a:ext>
            </a:extLst>
          </p:cNvPr>
          <p:cNvSpPr/>
          <p:nvPr/>
        </p:nvSpPr>
        <p:spPr>
          <a:xfrm>
            <a:off x="7332804" y="731035"/>
            <a:ext cx="1191999" cy="45719"/>
          </a:xfrm>
          <a:custGeom>
            <a:avLst/>
            <a:gdLst>
              <a:gd name="connsiteX0" fmla="*/ 0 w 1597305"/>
              <a:gd name="connsiteY0" fmla="*/ 0 h 4364"/>
              <a:gd name="connsiteX1" fmla="*/ 1597305 w 1597305"/>
              <a:gd name="connsiteY1" fmla="*/ 0 h 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7305" h="4364">
                <a:moveTo>
                  <a:pt x="0" y="0"/>
                </a:moveTo>
                <a:lnTo>
                  <a:pt x="1597305" y="0"/>
                </a:lnTo>
              </a:path>
            </a:pathLst>
          </a:custGeom>
          <a:ln w="8721" cap="flat">
            <a:solidFill>
              <a:srgbClr val="4589FF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1EE8900E-45FF-4F6F-A1E6-33EBE06505B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714472" y="805409"/>
            <a:ext cx="467235" cy="204516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C20D1EE2-55A0-4854-9287-4B1A79324053}"/>
              </a:ext>
            </a:extLst>
          </p:cNvPr>
          <p:cNvSpPr txBox="1"/>
          <p:nvPr/>
        </p:nvSpPr>
        <p:spPr>
          <a:xfrm>
            <a:off x="7511174" y="895964"/>
            <a:ext cx="8352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CA" sz="600" dirty="0">
                <a:solidFill>
                  <a:srgbClr val="000000">
                    <a:lumMod val="95000"/>
                    <a:lumOff val="5000"/>
                  </a:srgbClr>
                </a:solidFill>
                <a:hlinkClick r:id="rId43"/>
              </a:rPr>
              <a:t>https://galasa.dev/</a:t>
            </a:r>
            <a:r>
              <a:rPr lang="en-CA" dirty="0">
                <a:solidFill>
                  <a:srgbClr val="000000">
                    <a:lumMod val="95000"/>
                    <a:lumOff val="5000"/>
                  </a:srgbClr>
                </a:solidFill>
              </a:rPr>
              <a:t> </a:t>
            </a:r>
            <a:endParaRPr kumimoji="0" lang="en-CA" sz="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1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15942924-E82C-9746-A157-FCCDC089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155448"/>
            <a:ext cx="4142232" cy="351885"/>
          </a:xfrm>
        </p:spPr>
        <p:txBody>
          <a:bodyPr>
            <a:noAutofit/>
          </a:bodyPr>
          <a:lstStyle/>
          <a:p>
            <a:r>
              <a:rPr lang="en-CA" sz="2800" dirty="0">
                <a:latin typeface="+mn-lt"/>
              </a:rPr>
              <a:t>Resources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775124" y="658367"/>
            <a:ext cx="1719227" cy="4081373"/>
          </a:xfrm>
          <a:solidFill>
            <a:srgbClr val="97C1FF"/>
          </a:solidFill>
          <a:ln>
            <a:noFill/>
          </a:ln>
        </p:spPr>
        <p:txBody>
          <a:bodyPr/>
          <a:lstStyle/>
          <a:p>
            <a:pPr algn="ctr"/>
            <a:r>
              <a:rPr lang="en-US" sz="1100" b="1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567482" y="670059"/>
            <a:ext cx="1617659" cy="4069682"/>
          </a:xfrm>
          <a:solidFill>
            <a:srgbClr val="408BFC"/>
          </a:solidFill>
          <a:ln>
            <a:noFill/>
          </a:ln>
        </p:spPr>
        <p:txBody>
          <a:bodyPr/>
          <a:lstStyle/>
          <a:p>
            <a:pPr algn="ctr" defTabSz="914378">
              <a:spcBef>
                <a:spcPts val="0"/>
              </a:spcBef>
              <a:defRPr/>
            </a:pPr>
            <a:endParaRPr lang="en-US" sz="1000" dirty="0"/>
          </a:p>
          <a:p>
            <a:pPr algn="ctr" defTabSz="914378">
              <a:spcBef>
                <a:spcPts val="0"/>
              </a:spcBef>
              <a:defRPr/>
            </a:pPr>
            <a:endParaRPr lang="en-US" sz="800" b="1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defTabSz="914378">
              <a:spcBef>
                <a:spcPts val="0"/>
              </a:spcBef>
              <a:defRPr/>
            </a:pPr>
            <a:endParaRPr lang="en-US" sz="800" b="1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defTabSz="914378">
              <a:spcBef>
                <a:spcPts val="0"/>
              </a:spcBef>
              <a:defRPr/>
            </a:pPr>
            <a:endParaRPr lang="en-US" sz="800" b="1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 defTabSz="914378">
              <a:spcBef>
                <a:spcPts val="0"/>
              </a:spcBef>
              <a:defRPr/>
            </a:pPr>
            <a:r>
              <a:rPr lang="en-US" sz="800" b="1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38548" y="1408123"/>
            <a:ext cx="171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 demo illustrating how to use CI/CD practices, common tools, and a collaborative coding environment to bridge the gap between mainframe and other platforms</a:t>
            </a: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https://www.youtube.com/watch?v=vRxdhlaRqA0&amp;feature=youtu.be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651519" y="1398979"/>
            <a:ext cx="141087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See Wazi VTP in action with this demo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https://mediacenter.ibm.com/media/t/1_tbcimobz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EA0904E2-2EE0-7044-8CE0-E0F838846110}"/>
              </a:ext>
            </a:extLst>
          </p:cNvPr>
          <p:cNvSpPr txBox="1">
            <a:spLocks/>
          </p:cNvSpPr>
          <p:nvPr/>
        </p:nvSpPr>
        <p:spPr>
          <a:xfrm>
            <a:off x="292097" y="676673"/>
            <a:ext cx="1642153" cy="4063017"/>
          </a:xfrm>
          <a:prstGeom prst="rect">
            <a:avLst/>
          </a:prstGeom>
          <a:solidFill>
            <a:srgbClr val="6EA6FF"/>
          </a:solidFill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F99FCE91-B242-A842-8BC8-D289F8A910C7}"/>
              </a:ext>
            </a:extLst>
          </p:cNvPr>
          <p:cNvSpPr txBox="1">
            <a:spLocks/>
          </p:cNvSpPr>
          <p:nvPr/>
        </p:nvSpPr>
        <p:spPr>
          <a:xfrm>
            <a:off x="7262936" y="670060"/>
            <a:ext cx="1647362" cy="4069630"/>
          </a:xfrm>
          <a:prstGeom prst="rect">
            <a:avLst/>
          </a:prstGeom>
          <a:solidFill>
            <a:srgbClr val="6EA6FF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6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1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100" b="0" i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1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ctr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br>
              <a:rPr kumimoji="0" lang="en-CA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</a:rPr>
            </a:br>
            <a:endParaRPr kumimoji="0" lang="en-CA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</a:endParaRPr>
          </a:p>
          <a:p>
            <a:pPr marL="0" marR="0" lvl="0" indent="0" algn="ctr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CA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</a:endParaRPr>
          </a:p>
          <a:p>
            <a:pPr marL="0" marR="0" lvl="0" indent="0" algn="ctr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CA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</a:endParaRPr>
          </a:p>
          <a:p>
            <a:pPr marL="0" marR="0" lvl="0" indent="0" algn="ctr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</a:endParaRPr>
          </a:p>
          <a:p>
            <a:pPr marL="0" marR="0" lvl="0" indent="0" algn="ctr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</a:endParaRPr>
          </a:p>
          <a:p>
            <a:pPr marL="0" marR="0" lvl="0" indent="0" algn="ctr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192783-83B3-8F4B-B760-CC83AF290B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1" y="3515907"/>
            <a:ext cx="1439674" cy="110968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D107005-8E28-C942-965A-44CF007CF709}"/>
              </a:ext>
            </a:extLst>
          </p:cNvPr>
          <p:cNvSpPr txBox="1"/>
          <p:nvPr/>
        </p:nvSpPr>
        <p:spPr>
          <a:xfrm>
            <a:off x="368289" y="1435555"/>
            <a:ext cx="1525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IBM Marketplace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hlinkClick r:id="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www.ibm.com/products/wazi-for-red-hat-codeready-workspaces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D77A6203-96EB-6345-A319-097F29662C53}"/>
              </a:ext>
            </a:extLst>
          </p:cNvPr>
          <p:cNvSpPr txBox="1">
            <a:spLocks/>
          </p:cNvSpPr>
          <p:nvPr/>
        </p:nvSpPr>
        <p:spPr>
          <a:xfrm>
            <a:off x="2028666" y="655332"/>
            <a:ext cx="1662422" cy="4084409"/>
          </a:xfrm>
          <a:prstGeom prst="rect">
            <a:avLst/>
          </a:prstGeom>
          <a:solidFill>
            <a:srgbClr val="408BFC"/>
          </a:solidFill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6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171450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1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2pPr>
            <a:lvl3pPr marL="342900" indent="-141288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1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3pPr>
            <a:lvl4pPr marL="628650" indent="-193675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100" b="0" i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4pPr>
            <a:lvl5pPr marL="803275" indent="-17145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100" b="0" i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5pPr>
            <a:lvl6pPr marL="158370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6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31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396" indent="-12966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F514C-00DC-1C40-8BCA-5125E9D92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400" y="3515907"/>
            <a:ext cx="1499496" cy="1105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5D889-7B9F-4D47-A46F-CD057979F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037" y="3520440"/>
            <a:ext cx="1566715" cy="1123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B35F4-0EEA-4EC4-A2D3-080B79BD7529}"/>
              </a:ext>
            </a:extLst>
          </p:cNvPr>
          <p:cNvSpPr txBox="1"/>
          <p:nvPr/>
        </p:nvSpPr>
        <p:spPr>
          <a:xfrm>
            <a:off x="2028666" y="1415453"/>
            <a:ext cx="1625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All you need to know about Enterprise DevOps: case        studies, communities, resource library, product list, education and    much more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https://www.ibm.com/it-infrastructure/z/capabilities/enterprise-devops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519A3B-6346-44ED-890C-E8B4EB79675E}"/>
              </a:ext>
            </a:extLst>
          </p:cNvPr>
          <p:cNvSpPr/>
          <p:nvPr/>
        </p:nvSpPr>
        <p:spPr bwMode="auto">
          <a:xfrm>
            <a:off x="283464" y="658367"/>
            <a:ext cx="1654643" cy="757086"/>
          </a:xfrm>
          <a:prstGeom prst="rect">
            <a:avLst/>
          </a:prstGeom>
          <a:solidFill>
            <a:schemeClr val="tx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452294-8E05-AD45-A99E-75A09E9B0305}"/>
              </a:ext>
            </a:extLst>
          </p:cNvPr>
          <p:cNvSpPr txBox="1"/>
          <p:nvPr/>
        </p:nvSpPr>
        <p:spPr>
          <a:xfrm>
            <a:off x="298744" y="690361"/>
            <a:ext cx="168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IBM Wazi  for Red Hat® CodeReady Workspaces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3C1F6F-30F7-402F-8D25-C6127703B43C}"/>
              </a:ext>
            </a:extLst>
          </p:cNvPr>
          <p:cNvSpPr/>
          <p:nvPr/>
        </p:nvSpPr>
        <p:spPr bwMode="auto">
          <a:xfrm>
            <a:off x="2031930" y="657607"/>
            <a:ext cx="1656256" cy="741371"/>
          </a:xfrm>
          <a:prstGeom prst="rect">
            <a:avLst/>
          </a:prstGeom>
          <a:solidFill>
            <a:schemeClr val="tx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547B25-ADAB-4888-8680-A6107D9E020E}"/>
              </a:ext>
            </a:extLst>
          </p:cNvPr>
          <p:cNvSpPr/>
          <p:nvPr/>
        </p:nvSpPr>
        <p:spPr bwMode="auto">
          <a:xfrm>
            <a:off x="3819771" y="655239"/>
            <a:ext cx="1679858" cy="741371"/>
          </a:xfrm>
          <a:prstGeom prst="rect">
            <a:avLst/>
          </a:prstGeom>
          <a:solidFill>
            <a:schemeClr val="tx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609764F-B60A-44F2-8AC4-876F880ACD9A}"/>
              </a:ext>
            </a:extLst>
          </p:cNvPr>
          <p:cNvSpPr/>
          <p:nvPr/>
        </p:nvSpPr>
        <p:spPr bwMode="auto">
          <a:xfrm>
            <a:off x="5578387" y="667476"/>
            <a:ext cx="1606755" cy="729134"/>
          </a:xfrm>
          <a:prstGeom prst="rect">
            <a:avLst/>
          </a:prstGeom>
          <a:solidFill>
            <a:schemeClr val="tx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824FE2B-087E-4DD0-A3F4-A9FEA96FD384}"/>
              </a:ext>
            </a:extLst>
          </p:cNvPr>
          <p:cNvSpPr/>
          <p:nvPr/>
        </p:nvSpPr>
        <p:spPr bwMode="auto">
          <a:xfrm>
            <a:off x="7263899" y="673352"/>
            <a:ext cx="1640450" cy="723258"/>
          </a:xfrm>
          <a:prstGeom prst="rect">
            <a:avLst/>
          </a:prstGeom>
          <a:solidFill>
            <a:schemeClr val="tx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96AC1A-904A-F948-B1FA-124FE11C9293}"/>
              </a:ext>
            </a:extLst>
          </p:cNvPr>
          <p:cNvSpPr txBox="1"/>
          <p:nvPr/>
        </p:nvSpPr>
        <p:spPr>
          <a:xfrm>
            <a:off x="7402046" y="774276"/>
            <a:ext cx="133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IBM Wazi VTP Expert Blog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B27447-0EC8-8E47-A405-23829D726143}"/>
              </a:ext>
            </a:extLst>
          </p:cNvPr>
          <p:cNvSpPr txBox="1"/>
          <p:nvPr/>
        </p:nvSpPr>
        <p:spPr>
          <a:xfrm>
            <a:off x="5633231" y="878453"/>
            <a:ext cx="153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IBM Wazi VTP Demo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98D557-3547-4D3F-B04B-822D508300E2}"/>
              </a:ext>
            </a:extLst>
          </p:cNvPr>
          <p:cNvSpPr txBox="1"/>
          <p:nvPr/>
        </p:nvSpPr>
        <p:spPr>
          <a:xfrm>
            <a:off x="3762913" y="675129"/>
            <a:ext cx="168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The Open Developer experience for the mainframe demo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3E6010-62EB-6443-A3BA-17AD226E33D2}"/>
              </a:ext>
            </a:extLst>
          </p:cNvPr>
          <p:cNvSpPr txBox="1"/>
          <p:nvPr/>
        </p:nvSpPr>
        <p:spPr>
          <a:xfrm>
            <a:off x="2214890" y="861826"/>
            <a:ext cx="1217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IBM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zDevOps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3FBE13-D4CF-AC4E-89DA-E85F6B2FCBD3}"/>
              </a:ext>
            </a:extLst>
          </p:cNvPr>
          <p:cNvSpPr txBox="1">
            <a:spLocks/>
          </p:cNvSpPr>
          <p:nvPr/>
        </p:nvSpPr>
        <p:spPr>
          <a:xfrm>
            <a:off x="7274041" y="1418448"/>
            <a:ext cx="1662422" cy="38481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panose="020B0604020202020204" pitchFamily="34" charset="0"/>
              </a:rPr>
              <a:t>Expert blog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  <a:hlinkClick r:id="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https://developer.ibm.com/mainframe/2020/05/27/ibm-wazi-virtual-test-platform/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12F64-0911-6543-923F-9880C1B04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0683" y="3571998"/>
            <a:ext cx="1438170" cy="1101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1"/>
          <a:stretch/>
        </p:blipFill>
        <p:spPr>
          <a:xfrm>
            <a:off x="7397090" y="3515907"/>
            <a:ext cx="1416324" cy="110515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548582521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449138CC-BE08-C448-8CE4-98E7BCFE6AE4}"/>
    </a:ext>
  </a:extLst>
</a:theme>
</file>

<file path=ppt/theme/theme10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11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2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6B146999-A8D2-8744-A671-88AC4979DD6F}"/>
    </a:ext>
  </a:extLst>
</a:theme>
</file>

<file path=ppt/theme/theme3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4.xml><?xml version="1.0" encoding="utf-8"?>
<a:theme xmlns:a="http://schemas.openxmlformats.org/drawingml/2006/main" name="gry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5.xml><?xml version="1.0" encoding="utf-8"?>
<a:theme xmlns:a="http://schemas.openxmlformats.org/drawingml/2006/main" name="5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6.xml><?xml version="1.0" encoding="utf-8"?>
<a:theme xmlns:a="http://schemas.openxmlformats.org/drawingml/2006/main" name="1_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6B146999-A8D2-8744-A671-88AC4979DD6F}"/>
    </a:ext>
  </a:extLst>
</a:theme>
</file>

<file path=ppt/theme/theme7.xml><?xml version="1.0" encoding="utf-8"?>
<a:theme xmlns:a="http://schemas.openxmlformats.org/drawingml/2006/main" name="1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C91237CF-0D5A-0E40-B517-BDEDD4BD6E46}"/>
    </a:ext>
  </a:extLst>
</a:theme>
</file>

<file path=ppt/theme/theme8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9.xml><?xml version="1.0" encoding="utf-8"?>
<a:theme xmlns:a="http://schemas.openxmlformats.org/drawingml/2006/main" name="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ntroToKubernetes" id="{6FCEF811-D871-3C40-B0C9-EDEB73B09C22}" vid="{92F8ED7D-88EE-B94D-8A8C-7E17D32568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</TotalTime>
  <Words>976</Words>
  <Application>Microsoft Macintosh PowerPoint</Application>
  <PresentationFormat>On-screen Show (16:9)</PresentationFormat>
  <Paragraphs>172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32" baseType="lpstr">
      <vt:lpstr>.AppleSystemUIFont</vt:lpstr>
      <vt:lpstr>Arial</vt:lpstr>
      <vt:lpstr>Arial Regular</vt:lpstr>
      <vt:lpstr>Calibri</vt:lpstr>
      <vt:lpstr>HelvNeue Light for IBM</vt:lpstr>
      <vt:lpstr>IBM Plex Mono Light</vt:lpstr>
      <vt:lpstr>IBM Plex Sans</vt:lpstr>
      <vt:lpstr>IBM Plex Sans ExtraLight</vt:lpstr>
      <vt:lpstr>IBM Plex Sans Light</vt:lpstr>
      <vt:lpstr>IBM Plex Sans Medium</vt:lpstr>
      <vt:lpstr>IBM Plex Sans Regular</vt:lpstr>
      <vt:lpstr>System Font Regular</vt:lpstr>
      <vt:lpstr>Wingdings</vt:lpstr>
      <vt:lpstr>IBM 2019 Master template (black background)</vt:lpstr>
      <vt:lpstr>IBM 2019 Master template (white background)</vt:lpstr>
      <vt:lpstr>1_IBM 2019 Master template (black background)</vt:lpstr>
      <vt:lpstr>gry_background_2020</vt:lpstr>
      <vt:lpstr>5_blk_background_2017</vt:lpstr>
      <vt:lpstr>1_IBM 2019 Master template (white background)</vt:lpstr>
      <vt:lpstr>1_IBM BxD 2018 black background</vt:lpstr>
      <vt:lpstr>wht_background_2017</vt:lpstr>
      <vt:lpstr>IBM Developer 2018 white background</vt:lpstr>
      <vt:lpstr>DevSecOps for Cloud Native Development on IBM Z  Rosalind Radcliffe IBM Distinguished Engineer  DevOps for Enterprise Systems </vt:lpstr>
      <vt:lpstr>Delivering a Cloud Native Developer Experience on IBM Z</vt:lpstr>
      <vt:lpstr>PowerPoint Presentation</vt:lpstr>
      <vt:lpstr>PowerPoint Presentation</vt:lpstr>
      <vt:lpstr>Static Code Analysis In IDEs</vt:lpstr>
      <vt:lpstr>SQL Injection </vt:lpstr>
      <vt:lpstr>PowerPoint Presentation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Wazi for Red Hat CodeReady Workspaces   Develop. Innovate. Transform.   Sales Enablement May 4, 2020</dc:title>
  <dc:creator>Neeraj Kumar</dc:creator>
  <cp:lastModifiedBy>Rosalind Radcliffe</cp:lastModifiedBy>
  <cp:revision>211</cp:revision>
  <dcterms:created xsi:type="dcterms:W3CDTF">2020-05-02T02:42:17Z</dcterms:created>
  <dcterms:modified xsi:type="dcterms:W3CDTF">2020-06-12T17:38:28Z</dcterms:modified>
</cp:coreProperties>
</file>